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4" r:id="rId2"/>
    <p:sldId id="394" r:id="rId3"/>
    <p:sldId id="402" r:id="rId4"/>
    <p:sldId id="401" r:id="rId5"/>
    <p:sldId id="404" r:id="rId6"/>
    <p:sldId id="325" r:id="rId7"/>
    <p:sldId id="322" r:id="rId8"/>
    <p:sldId id="396" r:id="rId9"/>
    <p:sldId id="324" r:id="rId10"/>
    <p:sldId id="39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406" r:id="rId21"/>
    <p:sldId id="400" r:id="rId22"/>
    <p:sldId id="337" r:id="rId23"/>
    <p:sldId id="338" r:id="rId24"/>
    <p:sldId id="393" r:id="rId25"/>
    <p:sldId id="405" r:id="rId26"/>
    <p:sldId id="339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87086" autoAdjust="0"/>
  </p:normalViewPr>
  <p:slideViewPr>
    <p:cSldViewPr>
      <p:cViewPr>
        <p:scale>
          <a:sx n="95" d="100"/>
          <a:sy n="95" d="100"/>
        </p:scale>
        <p:origin x="-225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EEDD4-D8F0-46CA-A03C-FDC2C80107BE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885C1-2930-4BC7-8C98-6875A001E8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8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 was making a comparison with the Hubble telescope,</a:t>
            </a:r>
            <a:r>
              <a:rPr lang="en-GB" baseline="0" dirty="0" smtClean="0"/>
              <a:t> which </a:t>
            </a:r>
            <a:r>
              <a:rPr lang="en-GB" dirty="0" smtClean="0"/>
              <a:t>A$1.5 billion is spent on each year. The cost of the Hubble archive (A$1 million per annum) is just a fraction of this, but given the OA mandate, they’ve see the research publications produced by Hubble discoveries double.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6F44-F46C-4F2B-B527-9E75A6014CB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6574-2151-426B-91D5-3101F0854315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6574-2151-426B-91D5-3101F0854315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057F3C-436C-4DFE-98E2-AD8521933AD2}" type="slidenum">
              <a:rPr lang="en-GB" smtClean="0">
                <a:cs typeface="Arial" charset="0"/>
              </a:rPr>
              <a:pPr/>
              <a:t>23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6696">
              <a:tabLst>
                <a:tab pos="691679" algn="l"/>
                <a:tab pos="1384824" algn="l"/>
                <a:tab pos="2076502" algn="l"/>
                <a:tab pos="2769646" algn="l"/>
              </a:tabLst>
            </a:pPr>
            <a:fld id="{00810CAD-C551-4BF0-865D-FCDF82968CD5}" type="slidenum">
              <a:rPr lang="en-GB" smtClean="0">
                <a:latin typeface="DejaVu Sans Condensed"/>
                <a:ea typeface="DejaVu Sans Condensed"/>
                <a:cs typeface="DejaVu Sans Condensed"/>
              </a:rPr>
              <a:pPr defTabSz="436696">
                <a:tabLst>
                  <a:tab pos="691679" algn="l"/>
                  <a:tab pos="1384824" algn="l"/>
                  <a:tab pos="2076502" algn="l"/>
                  <a:tab pos="2769646" algn="l"/>
                </a:tabLst>
              </a:pPr>
              <a:t>24</a:t>
            </a:fld>
            <a:endParaRPr lang="en-GB" dirty="0" smtClean="0"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6574-2151-426B-91D5-3101F0854315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6574-2151-426B-91D5-3101F0854315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6574-2151-426B-91D5-3101F085431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6574-2151-426B-91D5-3101F0854315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6696">
              <a:tabLst>
                <a:tab pos="691679" algn="l"/>
                <a:tab pos="1384824" algn="l"/>
                <a:tab pos="2076502" algn="l"/>
                <a:tab pos="2769646" algn="l"/>
              </a:tabLst>
            </a:pPr>
            <a:fld id="{D8BFDC87-7A93-4686-97C1-6AC28D63F9A2}" type="slidenum">
              <a:rPr lang="en-GB" smtClean="0">
                <a:latin typeface="DejaVu Sans Condensed"/>
                <a:ea typeface="DejaVu Sans Condensed"/>
                <a:cs typeface="DejaVu Sans Condensed"/>
              </a:rPr>
              <a:pPr defTabSz="436696">
                <a:tabLst>
                  <a:tab pos="691679" algn="l"/>
                  <a:tab pos="1384824" algn="l"/>
                  <a:tab pos="2076502" algn="l"/>
                  <a:tab pos="2769646" algn="l"/>
                </a:tabLst>
              </a:pPr>
              <a:t>8</a:t>
            </a:fld>
            <a:endParaRPr lang="en-GB" dirty="0" smtClean="0">
              <a:latin typeface="DejaVu Sans Condensed"/>
              <a:ea typeface="DejaVu Sans Condensed"/>
              <a:cs typeface="DejaVu Sans Condense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DC6928-9A44-4B1A-B6A9-464EEF435C79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FB03E3-15F1-4A9B-9742-12E86739FF4B}" type="slidenum">
              <a:rPr lang="en-GB" smtClean="0">
                <a:cs typeface="Arial" pitchFamily="34" charset="0"/>
              </a:rPr>
              <a:pPr/>
              <a:t>12</a:t>
            </a:fld>
            <a:endParaRPr lang="en-GB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040BE8-B8A5-4997-B2F9-F20147FD72F3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F5A6-DA62-3A4A-9C6B-C15D60C1E5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85C1-2930-4BC7-8C98-6875A001E86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0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ED1C-0A44-41FC-B295-BB767EC442E3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AC1D-0FCE-412D-AFFA-2C4A4864B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developing-rdm-servic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cc.ac.uk/resources/policy-and-legal/institutional-data-polici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cc.ac.uk/resources/policy-and-legal/epsrc-institutional-roadmaps" TargetMode="External"/><Relationship Id="rId4" Type="http://schemas.openxmlformats.org/officeDocument/2006/relationships/hyperlink" Target="http://www.dcc.ac.uk/blo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okes.ac.uk/Documents/Research/Policies-and-codes-of-practice/Research-data-management-polic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.ac.uk/datamanageme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th.ac.uk/research/data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lib.edina.ac.uk/mantr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dmrose.group.shef.ac.uk/?page_id=364" TargetMode="External"/><Relationship Id="rId2" Type="http://schemas.openxmlformats.org/officeDocument/2006/relationships/hyperlink" Target="http://www.uel.ac.uk/trad/outputs/resourc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owncloud-pilo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ts.ac.uk/rdm/rd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uel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cc.ac.uk/resources/developing-rdm-services/repository-rada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rbital.blogs.lincoln.ac.uk/2013/02/27/ckan-for-rdm-worksho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cc.ac.uk/projects/research-data-registry-pilo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rchinformation.info/news/news_story.php?news_id=175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cuk.ac.uk/research/Pages/DataPolicy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adne.ac.uk/issue72/oar-2013-r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whatwedo/programmes/mrd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mailto:s.hodson@jisc.ac.uk" TargetMode="External"/><Relationship Id="rId4" Type="http://schemas.openxmlformats.org/officeDocument/2006/relationships/hyperlink" Target="http://www.jisc.ac.uk/whatwedo/programmes/di_researchmanagement/managingresearchdata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community/institutional-engagem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28092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are other universities doing to support RDM?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376264"/>
          </a:xfrm>
        </p:spPr>
        <p:txBody>
          <a:bodyPr>
            <a:noAutofit/>
          </a:bodyPr>
          <a:lstStyle/>
          <a:p>
            <a:r>
              <a:rPr lang="en-GB" sz="2400" dirty="0" smtClean="0"/>
              <a:t>Sarah Jones</a:t>
            </a:r>
          </a:p>
          <a:p>
            <a:r>
              <a:rPr lang="en-GB" sz="2400" dirty="0" smtClean="0"/>
              <a:t>Digital Curation Centre</a:t>
            </a:r>
          </a:p>
          <a:p>
            <a:endParaRPr lang="en-GB" sz="2400" dirty="0"/>
          </a:p>
          <a:p>
            <a:r>
              <a:rPr lang="en-GB" sz="2400" dirty="0" smtClean="0">
                <a:hlinkClick r:id="rId2"/>
              </a:rPr>
              <a:t>sarah.jones@glasgow.ac.uk</a:t>
            </a:r>
            <a:endParaRPr lang="en-GB" sz="2400" dirty="0" smtClean="0"/>
          </a:p>
          <a:p>
            <a:r>
              <a:rPr lang="en-GB" sz="2400" dirty="0" smtClean="0"/>
              <a:t>Twitter: @</a:t>
            </a:r>
            <a:r>
              <a:rPr lang="en-GB" sz="2400" dirty="0" err="1" smtClean="0"/>
              <a:t>sjDCC</a:t>
            </a:r>
            <a:r>
              <a:rPr lang="en-GB" sz="2400" dirty="0" smtClean="0"/>
              <a:t> </a:t>
            </a: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4039322" cy="84203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72" y="6097573"/>
            <a:ext cx="1722445" cy="6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6237312"/>
            <a:ext cx="7020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i="1" dirty="0" smtClean="0"/>
              <a:t>RDM steering group meeting,  19</a:t>
            </a:r>
            <a:r>
              <a:rPr lang="en-GB" sz="1500" i="1" baseline="30000" dirty="0" smtClean="0"/>
              <a:t>th</a:t>
            </a:r>
            <a:r>
              <a:rPr lang="en-GB" sz="1500" i="1" dirty="0" smtClean="0"/>
              <a:t> November 2014, Cardiff Metropolitan University</a:t>
            </a:r>
            <a:endParaRPr lang="en-GB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develop RDM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28800"/>
            <a:ext cx="4176464" cy="46805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8000" dirty="0" smtClean="0"/>
              <a:t>And case studies: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dirty="0" smtClean="0"/>
              <a:t>Training for librarians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dirty="0" smtClean="0"/>
              <a:t>Repositories for data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dirty="0" smtClean="0"/>
              <a:t>Implementing strategy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dirty="0" smtClean="0"/>
              <a:t>Developing RDM services at </a:t>
            </a:r>
            <a:r>
              <a:rPr lang="en-GB" sz="8000" dirty="0" err="1" smtClean="0"/>
              <a:t>Monash</a:t>
            </a:r>
            <a:r>
              <a:rPr lang="en-GB" sz="8000" dirty="0" smtClean="0"/>
              <a:t> </a:t>
            </a:r>
            <a:r>
              <a:rPr lang="en-GB" sz="8000" dirty="0" err="1" smtClean="0"/>
              <a:t>Uni</a:t>
            </a:r>
            <a:endParaRPr lang="en-GB" sz="8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dirty="0" smtClean="0"/>
              <a:t>...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528392" cy="495964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60032" y="5517232"/>
            <a:ext cx="4104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hlinkClick r:id="rId3"/>
              </a:rPr>
              <a:t>www.dcc.ac.uk/resources/</a:t>
            </a:r>
          </a:p>
          <a:p>
            <a:pPr algn="ctr"/>
            <a:r>
              <a:rPr lang="en-GB" sz="2400" dirty="0" smtClean="0">
                <a:hlinkClick r:id="rId3"/>
              </a:rPr>
              <a:t>developing-</a:t>
            </a:r>
            <a:r>
              <a:rPr lang="en-GB" sz="2400" dirty="0" err="1" smtClean="0">
                <a:hlinkClick r:id="rId3"/>
              </a:rPr>
              <a:t>rdm</a:t>
            </a:r>
            <a:r>
              <a:rPr lang="en-GB" sz="2400" dirty="0" smtClean="0">
                <a:hlinkClick r:id="rId3"/>
              </a:rPr>
              <a:t>-services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Components of RDM services</a:t>
            </a:r>
            <a:endParaRPr lang="en-GB" dirty="0"/>
          </a:p>
        </p:txBody>
      </p:sp>
      <p:pic>
        <p:nvPicPr>
          <p:cNvPr id="4" name="Content Placeholder 3" descr="RDMcompon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68152"/>
            <a:ext cx="5999416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9600" cy="711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Institutional RDM policies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6984776" cy="5073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635171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hlinkClick r:id="rId4"/>
              </a:rPr>
              <a:t>www.dcc.ac.uk/resources/policy-and-legal/institutional-data-policies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2"/>
            <a:ext cx="8229600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Early research data policies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639318" y="2539078"/>
            <a:ext cx="33131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Baseline of RCUK Code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+ procedures &amp; support</a:t>
            </a:r>
          </a:p>
        </p:txBody>
      </p:sp>
      <p:pic>
        <p:nvPicPr>
          <p:cNvPr id="14347" name="Picture 14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164" y="1772816"/>
            <a:ext cx="31686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5554563" y="2539078"/>
            <a:ext cx="341987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legal </a:t>
            </a:r>
            <a:r>
              <a:rPr lang="en-GB" sz="2000" dirty="0" smtClean="0">
                <a:solidFill>
                  <a:srgbClr val="000000"/>
                </a:solidFill>
              </a:rPr>
              <a:t>tone / language</a:t>
            </a:r>
            <a:endParaRPr lang="en-GB" sz="2000" dirty="0">
              <a:solidFill>
                <a:srgbClr val="000000"/>
              </a:solidFill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a section in </a:t>
            </a:r>
            <a:r>
              <a:rPr lang="en-GB" sz="2000" dirty="0" err="1">
                <a:solidFill>
                  <a:srgbClr val="000000"/>
                </a:solidFill>
              </a:rPr>
              <a:t>uni</a:t>
            </a:r>
            <a:r>
              <a:rPr lang="en-GB" sz="2000" dirty="0">
                <a:solidFill>
                  <a:srgbClr val="000000"/>
                </a:solidFill>
              </a:rPr>
              <a:t> DM policy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useful guide as appendix</a:t>
            </a:r>
          </a:p>
        </p:txBody>
      </p:sp>
      <p:pic>
        <p:nvPicPr>
          <p:cNvPr id="14349" name="Picture 17" descr="Captu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01920"/>
            <a:ext cx="1352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5581164" y="5479457"/>
            <a:ext cx="3166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Based on </a:t>
            </a:r>
            <a:r>
              <a:rPr lang="en-GB" sz="2000" dirty="0" err="1" smtClean="0">
                <a:solidFill>
                  <a:srgbClr val="000000"/>
                </a:solidFill>
              </a:rPr>
              <a:t>Uni</a:t>
            </a:r>
            <a:r>
              <a:rPr lang="en-GB" sz="2000" dirty="0" smtClean="0">
                <a:solidFill>
                  <a:srgbClr val="000000"/>
                </a:solidFill>
              </a:rPr>
              <a:t> of Edinburgh’s ‘10 commandments’ </a:t>
            </a:r>
            <a:r>
              <a:rPr lang="en-GB" sz="2000" dirty="0">
                <a:solidFill>
                  <a:srgbClr val="000000"/>
                </a:solidFill>
              </a:rPr>
              <a:t>with a few </a:t>
            </a:r>
            <a:r>
              <a:rPr lang="en-GB" sz="2000" dirty="0" smtClean="0">
                <a:solidFill>
                  <a:srgbClr val="000000"/>
                </a:solidFill>
              </a:rPr>
              <a:t>tweaks &amp; additions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5" name="Picture 15" descr="University of northampton.jpg"/>
          <p:cNvPicPr>
            <a:picLocks noChangeAspect="1"/>
          </p:cNvPicPr>
          <p:nvPr/>
        </p:nvPicPr>
        <p:blipFill>
          <a:blip r:embed="rId5" cstate="print"/>
          <a:srcRect t="26323" b="29807"/>
          <a:stretch>
            <a:fillRect/>
          </a:stretch>
        </p:blipFill>
        <p:spPr bwMode="auto">
          <a:xfrm>
            <a:off x="762325" y="1499169"/>
            <a:ext cx="2808312" cy="100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16" y="4195362"/>
            <a:ext cx="2497634" cy="1070415"/>
          </a:xfrm>
          <a:prstGeom prst="rect">
            <a:avLst/>
          </a:prstGeom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095509" y="5479456"/>
            <a:ext cx="3166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Adopts the RCUK </a:t>
            </a:r>
            <a:r>
              <a:rPr lang="en-GB" sz="2000" dirty="0">
                <a:solidFill>
                  <a:srgbClr val="000000"/>
                </a:solidFill>
              </a:rPr>
              <a:t>C</a:t>
            </a:r>
            <a:r>
              <a:rPr lang="en-GB" sz="2000" dirty="0" smtClean="0">
                <a:solidFill>
                  <a:srgbClr val="000000"/>
                </a:solidFill>
              </a:rPr>
              <a:t>ommon Principles and outlines what support will be provided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50728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RDM strategies and roadmaps</a:t>
            </a:r>
            <a:endParaRPr lang="en-GB" dirty="0"/>
          </a:p>
        </p:txBody>
      </p:sp>
      <p:pic>
        <p:nvPicPr>
          <p:cNvPr id="6" name="Picture 4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21184"/>
            <a:ext cx="4608512" cy="503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39296" y="2636912"/>
            <a:ext cx="4104704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 algn="ctr">
              <a:spcBef>
                <a:spcPct val="20000"/>
              </a:spcBef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series of blog posts</a:t>
            </a:r>
          </a:p>
          <a:p>
            <a:pPr marL="285750" indent="-285750" algn="ctr">
              <a:spcBef>
                <a:spcPct val="20000"/>
              </a:spcBef>
            </a:pPr>
            <a:r>
              <a:rPr lang="en-US" sz="2600" dirty="0" smtClean="0">
                <a:hlinkClick r:id="rId4"/>
              </a:rPr>
              <a:t>www.dcc.ac.uk/blog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algn="ctr">
              <a:spcBef>
                <a:spcPct val="20000"/>
              </a:spcBef>
              <a:defRPr/>
            </a:pPr>
            <a:endParaRPr lang="en-US" sz="2600" dirty="0" smtClean="0"/>
          </a:p>
          <a:p>
            <a:pPr marL="285750" indent="-285750" algn="ctr">
              <a:spcBef>
                <a:spcPct val="20000"/>
              </a:spcBef>
              <a:defRPr/>
            </a:pPr>
            <a:r>
              <a:rPr lang="en-US" sz="2600" dirty="0" smtClean="0"/>
              <a:t>Links to example roadmaps</a:t>
            </a:r>
          </a:p>
          <a:p>
            <a:pPr marL="285750" indent="-285750" algn="ctr">
              <a:spcBef>
                <a:spcPct val="20000"/>
              </a:spcBef>
            </a:pPr>
            <a:r>
              <a:rPr lang="en-US" sz="2600" dirty="0" smtClean="0">
                <a:hlinkClick r:id="rId5"/>
              </a:rPr>
              <a:t>www.dcc.ac.uk/resources/</a:t>
            </a:r>
          </a:p>
          <a:p>
            <a:pPr marL="285750" indent="-285750" algn="ctr">
              <a:spcBef>
                <a:spcPct val="20000"/>
              </a:spcBef>
            </a:pPr>
            <a:r>
              <a:rPr lang="en-US" sz="2600" dirty="0" smtClean="0">
                <a:hlinkClick r:id="rId5"/>
              </a:rPr>
              <a:t>policy-and-legal/</a:t>
            </a:r>
          </a:p>
          <a:p>
            <a:pPr marL="285750" indent="-285750" algn="ctr">
              <a:spcBef>
                <a:spcPct val="20000"/>
              </a:spcBef>
            </a:pPr>
            <a:r>
              <a:rPr lang="en-US" sz="2600" dirty="0" err="1" smtClean="0">
                <a:hlinkClick r:id="rId5"/>
              </a:rPr>
              <a:t>epsrc</a:t>
            </a:r>
            <a:r>
              <a:rPr lang="en-US" sz="2600" dirty="0" smtClean="0">
                <a:hlinkClick r:id="rId5"/>
              </a:rPr>
              <a:t>-institutional-roadmaps</a:t>
            </a:r>
            <a:r>
              <a:rPr lang="en-US" sz="2600" dirty="0" smtClean="0"/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Oxford Brookes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278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/>
              <a:t>Based on their own policy</a:t>
            </a:r>
          </a:p>
          <a:p>
            <a:pPr>
              <a:spcAft>
                <a:spcPts val="1800"/>
              </a:spcAft>
            </a:pPr>
            <a:r>
              <a:rPr lang="en-GB" sz="2400" dirty="0"/>
              <a:t>Defines data as including art work, recordings, video </a:t>
            </a:r>
            <a:r>
              <a:rPr lang="en-GB" sz="2400" dirty="0" err="1"/>
              <a:t>etc</a:t>
            </a:r>
            <a:endParaRPr lang="en-GB" sz="2400" dirty="0"/>
          </a:p>
          <a:p>
            <a:pPr>
              <a:spcAft>
                <a:spcPts val="1800"/>
              </a:spcAft>
            </a:pPr>
            <a:r>
              <a:rPr lang="en-GB" sz="2400" dirty="0" smtClean="0"/>
              <a:t>11 principles that apply to staff and research students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For each principle: what we do &amp; what we want to do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Plans work on CRIS, DMPonline, training courses, use of RADAR repository, assigning DOIs </a:t>
            </a:r>
            <a:r>
              <a:rPr lang="en-GB" sz="2400" dirty="0" err="1" smtClean="0"/>
              <a:t>etc</a:t>
            </a: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3511" y="544298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hlinkClick r:id="rId2"/>
              </a:rPr>
              <a:t>www.brookes.ac.uk/Documents/Research/Policies-and-codes-of-practice/ Research-data-management-policy</a:t>
            </a:r>
            <a:r>
              <a:rPr lang="en-GB" sz="2000" u="sng" dirty="0" smtClean="0"/>
              <a:t>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dirty="0" smtClean="0"/>
              <a:t>Guidance webpages</a:t>
            </a:r>
            <a:endParaRPr lang="en-GB" dirty="0"/>
          </a:p>
        </p:txBody>
      </p:sp>
      <p:pic>
        <p:nvPicPr>
          <p:cNvPr id="5" name="Content Placeholder 4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23317"/>
            <a:ext cx="4739668" cy="4525963"/>
          </a:xfrm>
        </p:spPr>
      </p:pic>
      <p:sp>
        <p:nvSpPr>
          <p:cNvPr id="6" name="TextBox 5"/>
          <p:cNvSpPr txBox="1"/>
          <p:nvPr/>
        </p:nvSpPr>
        <p:spPr>
          <a:xfrm>
            <a:off x="611560" y="590921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3"/>
              </a:rPr>
              <a:t>www.gla.ac.uk/datamanagement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0269" y="1916832"/>
            <a:ext cx="4490203" cy="4426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63093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5"/>
              </a:rPr>
              <a:t>www.bath.ac.uk/research/data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dirty="0" smtClean="0"/>
              <a:t>Online training in RDM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843808" y="6262038"/>
            <a:ext cx="3773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hlinkClick r:id="rId3"/>
              </a:rPr>
              <a:t>http://datalib.edina.ac.uk/mantra</a:t>
            </a:r>
            <a:r>
              <a:rPr lang="en-GB" sz="2000" dirty="0" smtClean="0"/>
              <a:t> 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255043"/>
            <a:ext cx="7164288" cy="4966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dirty="0" smtClean="0"/>
              <a:t>Training for support staff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SupportDM</a:t>
            </a:r>
            <a:r>
              <a:rPr lang="en-GB" sz="2400" dirty="0" smtClean="0"/>
              <a:t> course developed by University of East London</a:t>
            </a:r>
          </a:p>
          <a:p>
            <a:r>
              <a:rPr lang="en-GB" sz="2400" dirty="0" smtClean="0"/>
              <a:t>About Research Data Management</a:t>
            </a:r>
          </a:p>
          <a:p>
            <a:r>
              <a:rPr lang="en-GB" sz="2400" dirty="0" smtClean="0"/>
              <a:t>Guidance and support for researchers</a:t>
            </a:r>
          </a:p>
          <a:p>
            <a:r>
              <a:rPr lang="en-GB" sz="2400" dirty="0" smtClean="0"/>
              <a:t>Data management planning</a:t>
            </a:r>
          </a:p>
          <a:p>
            <a:r>
              <a:rPr lang="en-GB" sz="2400" dirty="0" smtClean="0"/>
              <a:t>What data to keep and why</a:t>
            </a:r>
          </a:p>
          <a:p>
            <a:r>
              <a:rPr lang="en-GB" sz="2400" dirty="0" smtClean="0"/>
              <a:t>Cataloguing data</a:t>
            </a:r>
          </a:p>
          <a:p>
            <a:r>
              <a:rPr lang="en-GB" sz="2400" dirty="0" smtClean="0"/>
              <a:t>Sharing data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Online modules, presentations and ‘homework’ exercises</a:t>
            </a:r>
          </a:p>
          <a:p>
            <a:pPr marL="0" indent="0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>
                <a:hlinkClick r:id="rId2"/>
              </a:rPr>
              <a:t>www.uel.ac.uk/trad/outputs/resources</a:t>
            </a:r>
            <a:endParaRPr lang="en-GB" sz="2400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Data Management Planning support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Guidelines / templates on what to include in plans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Example answers, guidance and links to local support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A </a:t>
            </a:r>
            <a:r>
              <a:rPr lang="en-GB" sz="2400" dirty="0" smtClean="0"/>
              <a:t>library of successful DMPs to reuse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Tailored consultancy services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Links / flags embedded in grant </a:t>
            </a:r>
            <a:r>
              <a:rPr lang="en-GB" sz="2400" dirty="0" smtClean="0"/>
              <a:t>systems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Online tools</a:t>
            </a:r>
            <a:endParaRPr lang="en-GB" sz="2400" dirty="0" smtClean="0"/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dirty="0" smtClean="0"/>
              <a:t>...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46825" t="25899" r="2238" b="20233"/>
          <a:stretch>
            <a:fillRect/>
          </a:stretch>
        </p:blipFill>
        <p:spPr bwMode="auto">
          <a:xfrm>
            <a:off x="6948264" y="4758841"/>
            <a:ext cx="2195736" cy="21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Drivers for Research Data Management 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Overview of roles and services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Specific examples of work in other unis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Hertfordshire DMP template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66408" cy="4896544"/>
          </a:xfrm>
        </p:spPr>
      </p:pic>
    </p:spTree>
    <p:extLst>
      <p:ext uri="{BB962C8B-B14F-4D97-AF65-F5344CB8AC3E}">
        <p14:creationId xmlns:p14="http://schemas.microsoft.com/office/powerpoint/2010/main" val="3526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7700"/>
          </a:xfrm>
        </p:spPr>
        <p:txBody>
          <a:bodyPr>
            <a:noAutofit/>
          </a:bodyPr>
          <a:lstStyle/>
          <a:p>
            <a:r>
              <a:rPr lang="en-GB" dirty="0" smtClean="0"/>
              <a:t>Tools – an ‘academic </a:t>
            </a:r>
            <a:r>
              <a:rPr lang="en-GB" dirty="0" err="1" smtClean="0"/>
              <a:t>dropbox</a:t>
            </a:r>
            <a:r>
              <a:rPr lang="en-GB" dirty="0" smtClean="0"/>
              <a:t>’</a:t>
            </a:r>
          </a:p>
        </p:txBody>
      </p:sp>
      <p:pic>
        <p:nvPicPr>
          <p:cNvPr id="8198" name="Picture 6" descr="Cap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25144"/>
            <a:ext cx="2573253" cy="8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556792"/>
            <a:ext cx="850123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n-GB" sz="2000" b="1" kern="0" dirty="0" smtClean="0">
                <a:solidFill>
                  <a:schemeClr val="tx1"/>
                </a:solidFill>
                <a:latin typeface="+mn-lt"/>
                <a:cs typeface="+mn-cs"/>
              </a:rPr>
              <a:t>Piloting of </a:t>
            </a:r>
            <a:r>
              <a:rPr lang="en-GB" sz="2000" b="1" kern="0" dirty="0" err="1" smtClean="0">
                <a:solidFill>
                  <a:schemeClr val="tx1"/>
                </a:solidFill>
                <a:latin typeface="+mn-lt"/>
                <a:cs typeface="+mn-cs"/>
              </a:rPr>
              <a:t>OwnCloud</a:t>
            </a:r>
            <a:r>
              <a:rPr lang="en-GB" sz="2000" b="1" kern="0" dirty="0" smtClean="0">
                <a:solidFill>
                  <a:schemeClr val="tx1"/>
                </a:solidFill>
                <a:latin typeface="+mn-lt"/>
                <a:cs typeface="+mn-cs"/>
              </a:rPr>
              <a:t> at the University of Lincoln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solidFill>
                  <a:schemeClr val="tx1"/>
                </a:solidFill>
                <a:latin typeface="+mn-lt"/>
                <a:cs typeface="+mn-cs"/>
              </a:rPr>
              <a:t>An open source tool that provides similar features to Dropbox</a:t>
            </a:r>
          </a:p>
          <a:p>
            <a:pPr marL="800100" lvl="1" indent="-342900" eaLnBrk="0" hangingPunct="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GB" sz="2000" kern="0" dirty="0" smtClean="0"/>
              <a:t>Web interface for uploads</a:t>
            </a:r>
          </a:p>
          <a:p>
            <a:pPr marL="800100" lvl="1" indent="-342900" eaLnBrk="0" hangingPunct="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GB" sz="2000" kern="0" dirty="0" smtClean="0">
                <a:solidFill>
                  <a:schemeClr val="tx1"/>
                </a:solidFill>
                <a:latin typeface="+mn-lt"/>
                <a:cs typeface="+mn-cs"/>
              </a:rPr>
              <a:t>File and folder sharing with individuals and groups</a:t>
            </a:r>
          </a:p>
          <a:p>
            <a:pPr marL="800100" lvl="1" indent="-342900" eaLnBrk="0" hangingPunct="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GB" sz="2000" kern="0" dirty="0" smtClean="0"/>
              <a:t>File versioning</a:t>
            </a:r>
          </a:p>
          <a:p>
            <a:pPr marL="800100" lvl="1" indent="-342900" eaLnBrk="0" hangingPunct="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GB" sz="2000" kern="0" dirty="0" smtClean="0">
                <a:solidFill>
                  <a:schemeClr val="tx1"/>
                </a:solidFill>
                <a:latin typeface="+mn-lt"/>
                <a:cs typeface="+mn-cs"/>
              </a:rPr>
              <a:t>…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/>
              <a:t>Integrated with ‘workspace’ developed by Orbital project for Engineering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/>
              <a:t>Found it wasn’t ready </a:t>
            </a:r>
            <a:r>
              <a:rPr lang="en-GB" sz="2000" kern="0" dirty="0" smtClean="0"/>
              <a:t>‘out </a:t>
            </a:r>
            <a:r>
              <a:rPr lang="en-GB" sz="2000" kern="0" dirty="0" smtClean="0"/>
              <a:t>of the </a:t>
            </a:r>
            <a:r>
              <a:rPr lang="en-GB" sz="2000" kern="0" dirty="0" smtClean="0"/>
              <a:t>box’ </a:t>
            </a:r>
            <a:r>
              <a:rPr lang="en-GB" sz="2000" kern="0" dirty="0" smtClean="0"/>
              <a:t>for institution-wide adoption, but still very positive about potential </a:t>
            </a:r>
          </a:p>
          <a:p>
            <a:pPr marL="360000" lvl="1" eaLnBrk="0" hangingPunct="0">
              <a:spcBef>
                <a:spcPct val="20000"/>
              </a:spcBef>
              <a:defRPr/>
            </a:pPr>
            <a:r>
              <a:rPr lang="en-GB" sz="2000" kern="0" dirty="0" smtClean="0">
                <a:hlinkClick r:id="rId3"/>
              </a:rPr>
              <a:t>http</a:t>
            </a:r>
            <a:r>
              <a:rPr lang="en-GB" sz="2000" kern="0" dirty="0">
                <a:hlinkClick r:id="rId3"/>
              </a:rPr>
              <a:t>://tiny.cc/owncloud-pilot</a:t>
            </a:r>
            <a:r>
              <a:rPr lang="en-GB" sz="2000" kern="0" dirty="0"/>
              <a:t> 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kern="0" dirty="0" smtClean="0"/>
          </a:p>
          <a:p>
            <a:pPr marL="342900" indent="-342900" defTabSz="9144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kern="0" dirty="0"/>
          </a:p>
          <a:p>
            <a:pPr defTabSz="914400" eaLnBrk="0" hangingPunct="0">
              <a:spcBef>
                <a:spcPct val="20000"/>
              </a:spcBef>
              <a:defRPr/>
            </a:pPr>
            <a:r>
              <a:rPr lang="en-GB" sz="2000" kern="0" dirty="0" smtClean="0"/>
              <a:t>Since then it’s been adopted at the University of Edinburgh and Jisc have been discussing with Box.com about services via the Janet brokerage</a:t>
            </a:r>
            <a:endParaRPr lang="en-GB" sz="2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data storage at Herts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GB" dirty="0"/>
              <a:t>Details from Bill Worthington’s post to </a:t>
            </a:r>
            <a:r>
              <a:rPr lang="en-GB" dirty="0" smtClean="0"/>
              <a:t>research-</a:t>
            </a:r>
            <a:r>
              <a:rPr lang="en-GB" dirty="0" err="1" smtClean="0"/>
              <a:t>dataman</a:t>
            </a:r>
            <a:r>
              <a:rPr lang="en-GB" dirty="0" smtClean="0"/>
              <a:t>:</a:t>
            </a:r>
            <a:endParaRPr lang="en-GB" dirty="0" smtClean="0">
              <a:solidFill>
                <a:srgbClr val="000000"/>
              </a:solidFill>
              <a:cs typeface="Arial" charset="0"/>
            </a:endParaRPr>
          </a:p>
          <a:p>
            <a:pPr>
              <a:spcAft>
                <a:spcPts val="2400"/>
              </a:spcAft>
            </a:pPr>
            <a:r>
              <a:rPr lang="en-GB" dirty="0" smtClean="0">
                <a:solidFill>
                  <a:srgbClr val="000000"/>
                </a:solidFill>
                <a:cs typeface="Arial" charset="0"/>
              </a:rPr>
              <a:t>A</a:t>
            </a:r>
            <a:r>
              <a:rPr lang="en-GB" dirty="0" smtClean="0"/>
              <a:t>cquired 100TB </a:t>
            </a:r>
            <a:r>
              <a:rPr lang="en-GB" dirty="0"/>
              <a:t>of tier 2 storage which will be backed up to </a:t>
            </a:r>
            <a:r>
              <a:rPr lang="en-GB" dirty="0" smtClean="0"/>
              <a:t>tape </a:t>
            </a:r>
            <a:r>
              <a:rPr lang="en-GB" dirty="0"/>
              <a:t>for device level recovery </a:t>
            </a:r>
            <a:endParaRPr lang="en-GB" dirty="0" smtClean="0"/>
          </a:p>
          <a:p>
            <a:pPr>
              <a:spcAft>
                <a:spcPts val="2400"/>
              </a:spcAft>
            </a:pPr>
            <a:r>
              <a:rPr lang="en-GB" dirty="0"/>
              <a:t>D</a:t>
            </a:r>
            <a:r>
              <a:rPr lang="en-GB" dirty="0" smtClean="0"/>
              <a:t>efault </a:t>
            </a:r>
            <a:r>
              <a:rPr lang="en-GB" dirty="0"/>
              <a:t>offer will be </a:t>
            </a:r>
            <a:r>
              <a:rPr lang="en-GB" dirty="0" smtClean="0"/>
              <a:t>50GB but established </a:t>
            </a:r>
            <a:r>
              <a:rPr lang="en-GB" dirty="0"/>
              <a:t>an RDM triage </a:t>
            </a:r>
            <a:r>
              <a:rPr lang="en-GB" dirty="0" smtClean="0"/>
              <a:t>system and will </a:t>
            </a:r>
            <a:r>
              <a:rPr lang="en-GB" dirty="0"/>
              <a:t>accommodate </a:t>
            </a:r>
            <a:r>
              <a:rPr lang="en-GB" dirty="0" smtClean="0"/>
              <a:t>&lt; </a:t>
            </a:r>
            <a:r>
              <a:rPr lang="en-GB" dirty="0"/>
              <a:t>5TB on the basis of </a:t>
            </a:r>
            <a:r>
              <a:rPr lang="en-GB" dirty="0" smtClean="0"/>
              <a:t>need</a:t>
            </a:r>
          </a:p>
          <a:p>
            <a:pPr>
              <a:spcAft>
                <a:spcPts val="2400"/>
              </a:spcAft>
            </a:pPr>
            <a:r>
              <a:rPr lang="en-GB" dirty="0" smtClean="0"/>
              <a:t>10TB </a:t>
            </a:r>
            <a:r>
              <a:rPr lang="en-GB" dirty="0"/>
              <a:t>of </a:t>
            </a:r>
            <a:r>
              <a:rPr lang="en-GB" dirty="0" err="1"/>
              <a:t>Arkivum</a:t>
            </a:r>
            <a:r>
              <a:rPr lang="en-GB" dirty="0"/>
              <a:t> A-</a:t>
            </a:r>
            <a:r>
              <a:rPr lang="en-GB" dirty="0" err="1"/>
              <a:t>stor</a:t>
            </a:r>
            <a:r>
              <a:rPr lang="en-GB" dirty="0"/>
              <a:t> </a:t>
            </a:r>
            <a:r>
              <a:rPr lang="en-GB" dirty="0" smtClean="0"/>
              <a:t>for </a:t>
            </a:r>
            <a:r>
              <a:rPr lang="en-GB" dirty="0"/>
              <a:t>10 </a:t>
            </a:r>
            <a:r>
              <a:rPr lang="en-GB" dirty="0" smtClean="0"/>
              <a:t>years for archival storage bolted onto </a:t>
            </a:r>
            <a:r>
              <a:rPr lang="en-GB" dirty="0" err="1" smtClean="0"/>
              <a:t>Dspace</a:t>
            </a:r>
            <a:r>
              <a:rPr lang="en-GB" dirty="0" smtClean="0"/>
              <a:t>  </a:t>
            </a:r>
            <a:r>
              <a:rPr lang="en-GB" dirty="0"/>
              <a:t>institutional </a:t>
            </a:r>
            <a:r>
              <a:rPr lang="en-GB" dirty="0" smtClean="0"/>
              <a:t>repository </a:t>
            </a:r>
            <a:r>
              <a:rPr lang="en-GB" dirty="0"/>
              <a:t>in order to support long term preservation of </a:t>
            </a:r>
            <a:r>
              <a:rPr lang="en-GB" dirty="0" smtClean="0"/>
              <a:t>datasets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www.herts.ac.uk/rdm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Data repository examples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 err="1" smtClean="0"/>
              <a:t>Data.uel</a:t>
            </a:r>
            <a:endParaRPr lang="en-GB" b="1" dirty="0" smtClean="0"/>
          </a:p>
          <a:p>
            <a:r>
              <a:rPr lang="en-GB" dirty="0" err="1" smtClean="0"/>
              <a:t>ePrints</a:t>
            </a:r>
            <a:r>
              <a:rPr lang="en-GB" dirty="0" smtClean="0"/>
              <a:t> based data repository</a:t>
            </a:r>
          </a:p>
          <a:p>
            <a:r>
              <a:rPr lang="en-GB" dirty="0" smtClean="0"/>
              <a:t>Can deposit data and link it to publications in ROAR</a:t>
            </a:r>
          </a:p>
          <a:p>
            <a:r>
              <a:rPr lang="en-GB" dirty="0"/>
              <a:t>Provides </a:t>
            </a:r>
            <a:r>
              <a:rPr lang="en-GB" dirty="0" smtClean="0"/>
              <a:t>DOIs </a:t>
            </a:r>
            <a:r>
              <a:rPr lang="en-GB" dirty="0"/>
              <a:t>and </a:t>
            </a:r>
            <a:r>
              <a:rPr lang="en-GB" dirty="0" err="1"/>
              <a:t>Altmetrics</a:t>
            </a:r>
            <a:endParaRPr lang="en-GB" dirty="0"/>
          </a:p>
          <a:p>
            <a:r>
              <a:rPr lang="en-GB" dirty="0" smtClean="0"/>
              <a:t>Supported by ULCC</a:t>
            </a:r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data.uel.ac.uk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RADAR at Oxford Brookes</a:t>
            </a:r>
          </a:p>
          <a:p>
            <a:r>
              <a:rPr lang="en-GB" dirty="0" smtClean="0"/>
              <a:t>Collaborating with Sonic Arts Research Unit</a:t>
            </a:r>
          </a:p>
          <a:p>
            <a:r>
              <a:rPr lang="en-GB" dirty="0" smtClean="0"/>
              <a:t>Using IR as ‘back-end’ for audio and other data visible via project websites &amp; blogs</a:t>
            </a:r>
          </a:p>
          <a:p>
            <a:r>
              <a:rPr lang="en-GB" dirty="0" smtClean="0"/>
              <a:t>RADAR based on </a:t>
            </a:r>
            <a:r>
              <a:rPr lang="en-GB" dirty="0" err="1" smtClean="0"/>
              <a:t>Equella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www.dcc.ac.uk/resources/ developing-</a:t>
            </a:r>
            <a:r>
              <a:rPr lang="en-GB" dirty="0" err="1" smtClean="0">
                <a:hlinkClick r:id="rId4"/>
              </a:rPr>
              <a:t>rdm</a:t>
            </a:r>
            <a:r>
              <a:rPr lang="en-GB" dirty="0" smtClean="0">
                <a:hlinkClick r:id="rId4"/>
              </a:rPr>
              <a:t>-services/repository-radar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548680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Data catalogues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484784"/>
            <a:ext cx="8568952" cy="5040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Several unis have been using CKAN for RDM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An open source </a:t>
            </a:r>
            <a:r>
              <a:rPr lang="en-GB" sz="2000" dirty="0"/>
              <a:t>data store, catalogue and publishing platform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Used for open government data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orbital.blogs.lincoln.ac.uk/2013/02/27/ckan-for-rdm-workshop</a:t>
            </a:r>
            <a:endParaRPr lang="en-US" sz="2400" dirty="0" smtClean="0"/>
          </a:p>
          <a:p>
            <a:pPr>
              <a:spcAft>
                <a:spcPts val="2400"/>
              </a:spcAft>
            </a:pPr>
            <a:r>
              <a:rPr lang="en-US" sz="2400" dirty="0" smtClean="0"/>
              <a:t>Other options include using institutional repository or CRIS system to create a log of data holdings</a:t>
            </a:r>
            <a:endParaRPr lang="en-US" sz="2000" dirty="0" smtClean="0"/>
          </a:p>
          <a:p>
            <a:r>
              <a:rPr lang="en-US" sz="2400" kern="0" dirty="0" smtClean="0">
                <a:solidFill>
                  <a:srgbClr val="000000"/>
                </a:solidFill>
              </a:rPr>
              <a:t>Also a Jisc / DCC project to create a national register like that harvests from institutional catalogues</a:t>
            </a:r>
          </a:p>
          <a:p>
            <a:pPr marL="400050" lvl="1" indent="0">
              <a:buNone/>
            </a:pPr>
            <a:r>
              <a:rPr lang="en-US" sz="2000" kern="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2000" kern="0" dirty="0" smtClean="0">
                <a:solidFill>
                  <a:srgbClr val="000000"/>
                </a:solidFill>
                <a:hlinkClick r:id="rId4"/>
              </a:rPr>
              <a:t>www.dcc.ac.uk/projects/research-data-registry-pilot</a:t>
            </a:r>
            <a:r>
              <a:rPr lang="en-US" sz="2000" kern="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>
              <a:lnSpc>
                <a:spcPct val="75000"/>
              </a:lnSpc>
            </a:pPr>
            <a:endParaRPr lang="en-US" sz="2400" dirty="0" smtClean="0">
              <a:ea typeface="DejaVu Sans Condensed" pitchFamily="34" charset="0"/>
              <a:cs typeface="DejaVu Sans Condensed" pitchFamily="34" charset="0"/>
            </a:endParaRPr>
          </a:p>
          <a:p>
            <a:pPr>
              <a:lnSpc>
                <a:spcPct val="75000"/>
              </a:lnSpc>
            </a:pPr>
            <a:endParaRPr lang="en-US" sz="2400" dirty="0" smtClean="0">
              <a:ea typeface="DejaVu Sans Condensed" pitchFamily="34" charset="0"/>
              <a:cs typeface="DejaVu Sans Condensed" pitchFamily="34" charset="0"/>
            </a:endParaRPr>
          </a:p>
          <a:p>
            <a:pPr>
              <a:lnSpc>
                <a:spcPct val="75000"/>
              </a:lnSpc>
            </a:pPr>
            <a:endParaRPr lang="en-GB" sz="2400" dirty="0" smtClean="0">
              <a:ea typeface="DejaVu Sans Condensed" pitchFamily="34" charset="0"/>
              <a:cs typeface="DejaVu Sans Condense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Outsourcing: Loughborough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/>
              <a:t>Loughborough University has announced a venture to deliver an </a:t>
            </a:r>
            <a:r>
              <a:rPr lang="en-GB" dirty="0" smtClean="0"/>
              <a:t>‘integrated </a:t>
            </a:r>
            <a:r>
              <a:rPr lang="en-GB" dirty="0"/>
              <a:t>solution for its research data </a:t>
            </a:r>
            <a:r>
              <a:rPr lang="en-GB" dirty="0" smtClean="0"/>
              <a:t>management’ by commissioning:</a:t>
            </a:r>
          </a:p>
          <a:p>
            <a:pPr>
              <a:spcAft>
                <a:spcPts val="1200"/>
              </a:spcAft>
            </a:pPr>
            <a:r>
              <a:rPr lang="en-GB" dirty="0" err="1" smtClean="0"/>
              <a:t>FigShare</a:t>
            </a:r>
            <a:r>
              <a:rPr lang="en-GB" dirty="0" smtClean="0"/>
              <a:t>: active data storage </a:t>
            </a:r>
          </a:p>
          <a:p>
            <a:pPr>
              <a:spcAft>
                <a:spcPts val="1200"/>
              </a:spcAft>
            </a:pPr>
            <a:r>
              <a:rPr lang="en-GB" dirty="0" err="1" smtClean="0"/>
              <a:t>Arkivum</a:t>
            </a:r>
            <a:r>
              <a:rPr lang="en-GB" dirty="0" smtClean="0"/>
              <a:t>: long-term digital archiving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err="1" smtClean="0"/>
              <a:t>Symplectic</a:t>
            </a:r>
            <a:r>
              <a:rPr lang="en-GB" dirty="0" smtClean="0"/>
              <a:t>: research information systems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GB" sz="3000" dirty="0" smtClean="0">
                <a:hlinkClick r:id="rId2"/>
              </a:rPr>
              <a:t>www.researchinformation.info/news/news_story.php?news_id=1758</a:t>
            </a:r>
            <a:r>
              <a:rPr lang="en-GB" sz="3000" dirty="0" smtClean="0"/>
              <a:t>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4700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Bringing it all together into a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381328"/>
            <a:ext cx="8003232" cy="476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/>
              <a:t>	</a:t>
            </a:r>
            <a:r>
              <a:rPr lang="en-GB" sz="2600" dirty="0" smtClean="0"/>
              <a:t>Diagram courtesy of Sally Rumsey, University of Oxford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810" y="1124744"/>
            <a:ext cx="6830379" cy="508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268760"/>
            <a:ext cx="5832648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dirty="0" smtClean="0"/>
              <a:t>Thanks – any questions?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068960"/>
            <a:ext cx="7128792" cy="338437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GB" sz="2400" dirty="0" smtClean="0">
              <a:solidFill>
                <a:srgbClr val="FC6204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sz="2800" dirty="0" smtClean="0"/>
              <a:t>DCC guidance, tools and case studies:</a:t>
            </a:r>
          </a:p>
          <a:p>
            <a:pPr algn="ctr" eaLnBrk="1" hangingPunct="1">
              <a:buFontTx/>
              <a:buNone/>
            </a:pPr>
            <a:r>
              <a:rPr lang="en-GB" sz="2800" dirty="0" smtClean="0">
                <a:hlinkClick r:id="rId3"/>
              </a:rPr>
              <a:t>www.dcc.ac.uk/resources</a:t>
            </a:r>
            <a:endParaRPr lang="en-GB" sz="2800" dirty="0" smtClean="0"/>
          </a:p>
          <a:p>
            <a:pPr algn="ctr" eaLnBrk="1" hangingPunct="1">
              <a:buFontTx/>
              <a:buNone/>
            </a:pPr>
            <a:endParaRPr lang="en-GB" sz="3600" u="sng" dirty="0">
              <a:solidFill>
                <a:srgbClr val="0096E3"/>
              </a:solidFill>
            </a:endParaRPr>
          </a:p>
          <a:p>
            <a:pPr algn="ctr">
              <a:buNone/>
            </a:pPr>
            <a:r>
              <a:rPr lang="en-GB" sz="2800" dirty="0"/>
              <a:t>Follow us on </a:t>
            </a:r>
            <a:r>
              <a:rPr lang="en-GB" sz="2800" dirty="0" smtClean="0"/>
              <a:t>twitter:</a:t>
            </a:r>
          </a:p>
          <a:p>
            <a:pPr algn="ctr">
              <a:buNone/>
            </a:pPr>
            <a:r>
              <a:rPr lang="en-GB" sz="2800" dirty="0" smtClean="0"/>
              <a:t> </a:t>
            </a:r>
            <a:r>
              <a:rPr lang="en-GB" sz="2800" dirty="0"/>
              <a:t>@digitalcuration and #</a:t>
            </a:r>
            <a:r>
              <a:rPr lang="en-GB" sz="2800" dirty="0" err="1" smtClean="0"/>
              <a:t>ukdcc</a:t>
            </a:r>
            <a:endParaRPr lang="en-GB" sz="2800" dirty="0"/>
          </a:p>
          <a:p>
            <a:pPr eaLnBrk="1" hangingPunct="1">
              <a:buFontTx/>
              <a:buNone/>
            </a:pPr>
            <a:r>
              <a:rPr lang="en-GB" sz="2400" dirty="0" smtClean="0"/>
              <a:t>	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  <a:p>
            <a:pPr eaLnBrk="1" hangingPunct="1">
              <a:buFontTx/>
              <a:buNone/>
            </a:pPr>
            <a:endParaRPr lang="en-GB" sz="2400" dirty="0" smtClean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0"/>
            <a:ext cx="104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of public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i="1" dirty="0" smtClean="0"/>
              <a:t>“Publicly funded research data are a public good, produced in the public interest, which should be made openly available with as few restrictions as possible in a timely and responsible manner that does not harm intellectual property.”</a:t>
            </a:r>
          </a:p>
          <a:p>
            <a:pPr algn="ctr">
              <a:buNone/>
            </a:pPr>
            <a:endParaRPr lang="en-GB" sz="2800" i="1" dirty="0" smtClean="0"/>
          </a:p>
          <a:p>
            <a:pPr algn="r">
              <a:buNone/>
            </a:pPr>
            <a:r>
              <a:rPr lang="en-GB" sz="2400" dirty="0" smtClean="0"/>
              <a:t>RCUK Common Principles on Data Policy</a:t>
            </a:r>
          </a:p>
          <a:p>
            <a:pPr algn="r">
              <a:buNone/>
            </a:pPr>
            <a:r>
              <a:rPr lang="en-GB" sz="2000" dirty="0" smtClean="0">
                <a:hlinkClick r:id="rId2"/>
              </a:rPr>
              <a:t>www.rcuk.ac.uk/research/Pages/DataPolicy.aspx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3010" name="Picture 2" descr="Research Councils UK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166" y="5811548"/>
            <a:ext cx="3426322" cy="92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9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3" y="0"/>
            <a:ext cx="9244013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3" y="-27384"/>
            <a:ext cx="4095751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5580063" y="42863"/>
            <a:ext cx="34559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4000" dirty="0">
                <a:solidFill>
                  <a:schemeClr val="bg1"/>
                </a:solidFill>
              </a:rPr>
              <a:t>Research </a:t>
            </a:r>
            <a:r>
              <a:rPr lang="en-GB" sz="4000" dirty="0" smtClean="0">
                <a:solidFill>
                  <a:schemeClr val="bg1"/>
                </a:solidFill>
              </a:rPr>
              <a:t>data: </a:t>
            </a:r>
            <a:r>
              <a:rPr lang="en-GB" sz="4000" dirty="0">
                <a:solidFill>
                  <a:schemeClr val="bg1"/>
                </a:solidFill>
              </a:rPr>
              <a:t>institutional crown jewels?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0" y="6597650"/>
            <a:ext cx="9036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>
                <a:solidFill>
                  <a:schemeClr val="bg1"/>
                </a:solidFill>
              </a:rPr>
              <a:t>http://www.flickr.com/photos/lifes__too_short__to__drink__cheap__wine/4754234186</a:t>
            </a:r>
            <a:r>
              <a:rPr lang="en-GB" sz="100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5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Returns for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“If an institution spent A$10 million on data, what would be the return? The answer is: more publications; an increased citation count; more grants; greater profile; and more collaboration.”</a:t>
            </a:r>
          </a:p>
          <a:p>
            <a:pPr algn="r">
              <a:spcBef>
                <a:spcPts val="1800"/>
              </a:spcBef>
              <a:buNone/>
            </a:pPr>
            <a:r>
              <a:rPr lang="en-GB" dirty="0" smtClean="0"/>
              <a:t>Dr Ross Wilkinson, ANDS</a:t>
            </a:r>
          </a:p>
          <a:p>
            <a:pPr algn="r">
              <a:buNone/>
            </a:pPr>
            <a:r>
              <a:rPr lang="en-GB" sz="2000" dirty="0" smtClean="0">
                <a:hlinkClick r:id="rId3"/>
              </a:rPr>
              <a:t>www.ariadne.ac.uk/issue72/oar-2013-rpt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Content Placeholder 3" descr="allmen"/>
          <p:cNvPicPr>
            <a:picLocks noChangeAspect="1" noChangeArrowheads="1"/>
          </p:cNvPicPr>
          <p:nvPr/>
        </p:nvPicPr>
        <p:blipFill>
          <a:blip r:embed="rId4" cstate="print"/>
          <a:srcRect l="23355" r="23215" b="66586"/>
          <a:stretch>
            <a:fillRect/>
          </a:stretch>
        </p:blipFill>
        <p:spPr>
          <a:xfrm>
            <a:off x="0" y="4280353"/>
            <a:ext cx="3347864" cy="21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Jisc</a:t>
            </a:r>
            <a:r>
              <a:rPr lang="en-GB" dirty="0" smtClean="0"/>
              <a:t> MRD 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000" dirty="0" smtClean="0"/>
              <a:t>Managing Research Data programmes funded by the </a:t>
            </a:r>
            <a:r>
              <a:rPr lang="en-GB" sz="3000" dirty="0" err="1" smtClean="0"/>
              <a:t>Jisc</a:t>
            </a:r>
            <a:r>
              <a:rPr lang="en-GB" sz="3000" dirty="0" smtClean="0"/>
              <a:t>:</a:t>
            </a:r>
          </a:p>
          <a:p>
            <a:pPr>
              <a:buNone/>
            </a:pPr>
            <a:r>
              <a:rPr lang="en-GB" sz="2600" dirty="0" smtClean="0"/>
              <a:t> </a:t>
            </a:r>
          </a:p>
          <a:p>
            <a:r>
              <a:rPr lang="en-GB" sz="3000" dirty="0" smtClean="0"/>
              <a:t>MRD 01: October 2009 – July 2011</a:t>
            </a:r>
          </a:p>
          <a:p>
            <a:pPr lvl="1"/>
            <a:r>
              <a:rPr lang="en-GB" sz="2600" dirty="0" smtClean="0"/>
              <a:t>£4.3 million investment</a:t>
            </a:r>
          </a:p>
          <a:p>
            <a:pPr lvl="1"/>
            <a:r>
              <a:rPr lang="en-GB" sz="2600" dirty="0" smtClean="0">
                <a:hlinkClick r:id="rId3"/>
              </a:rPr>
              <a:t>www.jisc.ac.uk/whatwedo/programmes/mrd.aspx</a:t>
            </a:r>
            <a:r>
              <a:rPr lang="en-GB" sz="2600" dirty="0" smtClean="0"/>
              <a:t> </a:t>
            </a:r>
          </a:p>
          <a:p>
            <a:endParaRPr lang="en-GB" sz="2200" dirty="0" smtClean="0"/>
          </a:p>
          <a:p>
            <a:r>
              <a:rPr lang="en-GB" sz="3000" dirty="0" smtClean="0"/>
              <a:t>MRD 02 – October 2011 – July 2013</a:t>
            </a:r>
          </a:p>
          <a:p>
            <a:pPr lvl="1"/>
            <a:r>
              <a:rPr lang="en-GB" sz="2600" dirty="0" smtClean="0"/>
              <a:t>£4.6 million investment</a:t>
            </a:r>
          </a:p>
          <a:p>
            <a:pPr lvl="1"/>
            <a:r>
              <a:rPr lang="en-GB" sz="2600" dirty="0" smtClean="0">
                <a:hlinkClick r:id="rId4"/>
              </a:rPr>
              <a:t>www.jisc.ac.uk/whatwedo/programmes/di_researchmanagement/managingresearchdata.aspx</a:t>
            </a:r>
            <a:r>
              <a:rPr lang="en-GB" sz="2600" dirty="0" smtClean="0"/>
              <a:t> </a:t>
            </a:r>
          </a:p>
          <a:p>
            <a:pPr lvl="1">
              <a:buNone/>
            </a:pPr>
            <a:endParaRPr lang="en-GB" sz="2600" dirty="0" smtClean="0"/>
          </a:p>
          <a:p>
            <a:pPr>
              <a:buNone/>
            </a:pPr>
            <a:r>
              <a:rPr lang="en-GB" sz="2600" dirty="0" smtClean="0"/>
              <a:t>Programme Manager: Simon </a:t>
            </a:r>
            <a:r>
              <a:rPr lang="en-GB" sz="2600" dirty="0" err="1" smtClean="0"/>
              <a:t>Hodson</a:t>
            </a:r>
            <a:r>
              <a:rPr lang="en-GB" sz="2600" dirty="0" smtClean="0"/>
              <a:t>  </a:t>
            </a:r>
            <a:r>
              <a:rPr lang="en-GB" sz="2600" dirty="0" smtClean="0">
                <a:hlinkClick r:id="rId5"/>
              </a:rPr>
              <a:t>s.hodson@jisc.ac.uk</a:t>
            </a:r>
            <a:r>
              <a:rPr lang="en-GB" sz="2600" dirty="0" smtClean="0"/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n-GB" sz="2600" dirty="0" smtClean="0"/>
              <a:t>Twitter: #</a:t>
            </a:r>
            <a:r>
              <a:rPr lang="en-GB" sz="2600" dirty="0" err="1" smtClean="0"/>
              <a:t>jiscmrd</a:t>
            </a:r>
            <a:endParaRPr lang="en-GB" sz="26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700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167711"/>
            <a:ext cx="947624" cy="573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74638"/>
            <a:ext cx="8708572" cy="1143000"/>
          </a:xfrm>
        </p:spPr>
        <p:txBody>
          <a:bodyPr/>
          <a:lstStyle/>
          <a:p>
            <a:r>
              <a:rPr lang="en-GB" dirty="0" smtClean="0"/>
              <a:t>DCC Institutional Engagements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177281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With funding from HEFCE we:</a:t>
            </a:r>
          </a:p>
          <a:p>
            <a:endParaRPr lang="en-GB" sz="1600" dirty="0" smtClean="0"/>
          </a:p>
          <a:p>
            <a:pPr>
              <a:buFont typeface="Calibri" pitchFamily="34" charset="0"/>
              <a:buChar char="•"/>
            </a:pPr>
            <a:r>
              <a:rPr lang="en-GB" sz="2400" dirty="0" smtClean="0"/>
              <a:t>Worked intensively with 21 HEIs to increase RDM capability</a:t>
            </a:r>
          </a:p>
          <a:p>
            <a:pPr lvl="1"/>
            <a:r>
              <a:rPr lang="en-GB" sz="2000" dirty="0" smtClean="0"/>
              <a:t>Up to 60 days of effort per HEI drawn from a mix of DCC staff</a:t>
            </a:r>
          </a:p>
          <a:p>
            <a:pPr lvl="1"/>
            <a:r>
              <a:rPr lang="en-GB" sz="2000" dirty="0" smtClean="0"/>
              <a:t>Deploy DCC &amp; external tools, new approaches &amp; best practice</a:t>
            </a:r>
          </a:p>
          <a:p>
            <a:pPr lvl="1">
              <a:buNone/>
            </a:pPr>
            <a:endParaRPr lang="en-GB" sz="1050" dirty="0" smtClean="0"/>
          </a:p>
          <a:p>
            <a:r>
              <a:rPr lang="en-GB" sz="2400" dirty="0" smtClean="0"/>
              <a:t>Support varied based on what each institution wants/needs</a:t>
            </a:r>
          </a:p>
          <a:p>
            <a:endParaRPr lang="en-GB" sz="1050" dirty="0" smtClean="0"/>
          </a:p>
          <a:p>
            <a:r>
              <a:rPr lang="en-GB" sz="2400" dirty="0" smtClean="0"/>
              <a:t>Lessons &amp; examples shared with the community</a:t>
            </a:r>
            <a:endParaRPr lang="en-GB" sz="2800" dirty="0" smtClean="0"/>
          </a:p>
          <a:p>
            <a:endParaRPr lang="en-GB" sz="2800" dirty="0" smtClean="0"/>
          </a:p>
          <a:p>
            <a:pPr algn="ctr">
              <a:buNone/>
            </a:pPr>
            <a:r>
              <a:rPr lang="en-GB" sz="2400" dirty="0" smtClean="0">
                <a:hlinkClick r:id="rId3"/>
              </a:rPr>
              <a:t>www.dcc.ac.uk/community/institutional-engagements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476672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Who should be involved?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43608" y="1844824"/>
            <a:ext cx="6624637" cy="3240088"/>
            <a:chOff x="1331913" y="2276475"/>
            <a:chExt cx="6624637" cy="324008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419475" y="3357563"/>
              <a:ext cx="2376488" cy="100806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600" dirty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050" dirty="0" smtClean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 smtClean="0">
                  <a:latin typeface="+mn-lt"/>
                  <a:ea typeface="DejaVu Sans Condensed" pitchFamily="34" charset="0"/>
                  <a:cs typeface="DejaVu Sans Condensed" pitchFamily="34" charset="0"/>
                </a:rPr>
                <a:t>Research </a:t>
              </a: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Organisations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708400" y="2276475"/>
              <a:ext cx="1800225" cy="57626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600" dirty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Funders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156325" y="2781300"/>
              <a:ext cx="1800225" cy="93503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600" dirty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400" dirty="0" smtClean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 smtClean="0">
                  <a:latin typeface="+mn-lt"/>
                  <a:ea typeface="DejaVu Sans Condensed" pitchFamily="34" charset="0"/>
                  <a:cs typeface="DejaVu Sans Condensed" pitchFamily="34" charset="0"/>
                </a:rPr>
                <a:t>Data </a:t>
              </a: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centres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476375" y="2781300"/>
              <a:ext cx="1655763" cy="863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600" dirty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Advisory bodies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331913" y="4292600"/>
              <a:ext cx="1871662" cy="79216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1400" dirty="0" smtClean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 smtClean="0">
                  <a:latin typeface="+mn-lt"/>
                  <a:ea typeface="DejaVu Sans Condensed" pitchFamily="34" charset="0"/>
                  <a:cs typeface="DejaVu Sans Condensed" pitchFamily="34" charset="0"/>
                </a:rPr>
                <a:t>Support </a:t>
              </a: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services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419475" y="4941888"/>
              <a:ext cx="2376488" cy="57467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600" dirty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Researchers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156325" y="4292600"/>
              <a:ext cx="1800225" cy="57626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600" dirty="0">
                <a:latin typeface="+mn-lt"/>
                <a:ea typeface="DejaVu Sans Condensed" pitchFamily="34" charset="0"/>
                <a:cs typeface="DejaVu Sans Condensed" pitchFamily="34" charset="0"/>
              </a:endParaRPr>
            </a:p>
            <a:p>
              <a:pPr algn="ctr">
                <a:lnSpc>
                  <a:spcPct val="85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dirty="0">
                  <a:latin typeface="+mn-lt"/>
                  <a:ea typeface="DejaVu Sans Condensed" pitchFamily="34" charset="0"/>
                  <a:cs typeface="DejaVu Sans Condensed" pitchFamily="34" charset="0"/>
                </a:rPr>
                <a:t>Publishers</a:t>
              </a: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1691680" y="4869160"/>
            <a:ext cx="1296144" cy="504131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500" dirty="0" smtClean="0">
              <a:ea typeface="DejaVu Sans Condensed" pitchFamily="34" charset="0"/>
              <a:cs typeface="DejaVu Sans Condensed" pitchFamily="34" charset="0"/>
            </a:endParaRPr>
          </a:p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 smtClean="0">
                <a:latin typeface="+mn-lt"/>
                <a:ea typeface="DejaVu Sans Condensed" pitchFamily="34" charset="0"/>
                <a:cs typeface="DejaVu Sans Condensed" pitchFamily="34" charset="0"/>
              </a:rPr>
              <a:t>Library</a:t>
            </a:r>
            <a:endParaRPr lang="en-GB" dirty="0">
              <a:latin typeface="+mn-lt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1520" y="4653136"/>
            <a:ext cx="684584" cy="432047"/>
          </a:xfrm>
          <a:prstGeom prst="roundRect">
            <a:avLst>
              <a:gd name="adj" fmla="val 19966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300" dirty="0" smtClean="0">
              <a:latin typeface="+mn-lt"/>
              <a:ea typeface="DejaVu Sans Condensed" pitchFamily="34" charset="0"/>
              <a:cs typeface="DejaVu Sans Condensed" pitchFamily="34" charset="0"/>
            </a:endParaRPr>
          </a:p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 smtClean="0">
                <a:latin typeface="+mn-lt"/>
                <a:ea typeface="DejaVu Sans Condensed" pitchFamily="34" charset="0"/>
                <a:cs typeface="DejaVu Sans Condensed" pitchFamily="34" charset="0"/>
              </a:rPr>
              <a:t>IT</a:t>
            </a:r>
            <a:endParaRPr lang="en-GB" dirty="0">
              <a:latin typeface="+mn-lt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536" y="5229200"/>
            <a:ext cx="864096" cy="504131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500" dirty="0" smtClean="0">
              <a:ea typeface="DejaVu Sans Condensed" pitchFamily="34" charset="0"/>
              <a:cs typeface="DejaVu Sans Condensed" pitchFamily="34" charset="0"/>
            </a:endParaRPr>
          </a:p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 smtClean="0">
                <a:latin typeface="+mn-lt"/>
                <a:ea typeface="DejaVu Sans Condensed" pitchFamily="34" charset="0"/>
                <a:cs typeface="DejaVu Sans Condensed" pitchFamily="34" charset="0"/>
              </a:rPr>
              <a:t>Ethics</a:t>
            </a:r>
            <a:endParaRPr lang="en-GB" dirty="0">
              <a:latin typeface="+mn-lt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475656" y="5517232"/>
            <a:ext cx="1800200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300" dirty="0" smtClean="0">
              <a:latin typeface="+mn-lt"/>
              <a:ea typeface="DejaVu Sans Condensed" pitchFamily="34" charset="0"/>
              <a:cs typeface="DejaVu Sans Condensed" pitchFamily="34" charset="0"/>
            </a:endParaRPr>
          </a:p>
          <a:p>
            <a:pPr algn="ctr">
              <a:lnSpc>
                <a:spcPct val="8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dirty="0" smtClean="0">
                <a:latin typeface="+mn-lt"/>
                <a:ea typeface="DejaVu Sans Condensed" pitchFamily="34" charset="0"/>
                <a:cs typeface="DejaVu Sans Condensed" pitchFamily="34" charset="0"/>
              </a:rPr>
              <a:t>Research office</a:t>
            </a:r>
            <a:endParaRPr lang="en-GB" dirty="0">
              <a:latin typeface="+mn-lt"/>
              <a:ea typeface="DejaVu Sans Condensed" pitchFamily="34" charset="0"/>
              <a:cs typeface="DejaVu Sans Condens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71600" y="4653136"/>
            <a:ext cx="360040" cy="5760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31640" y="4653136"/>
            <a:ext cx="360040" cy="8640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2" idx="1"/>
          </p:cNvCxnSpPr>
          <p:nvPr/>
        </p:nvCxnSpPr>
        <p:spPr>
          <a:xfrm>
            <a:off x="1331640" y="4653136"/>
            <a:ext cx="360040" cy="4680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3" idx="3"/>
          </p:cNvCxnSpPr>
          <p:nvPr/>
        </p:nvCxnSpPr>
        <p:spPr>
          <a:xfrm flipH="1">
            <a:off x="936104" y="4653136"/>
            <a:ext cx="395536" cy="2160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1640" y="4653136"/>
            <a:ext cx="72008" cy="15121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31640" y="4653136"/>
            <a:ext cx="216024" cy="9361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 bwMode="auto">
          <a:xfrm>
            <a:off x="1115616" y="6165304"/>
            <a:ext cx="864096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300" dirty="0" smtClean="0">
              <a:latin typeface="+mn-lt"/>
              <a:ea typeface="DejaVu Sans Condensed" pitchFamily="34" charset="0"/>
              <a:cs typeface="DejaVu Sans Condensed" pitchFamily="34" charset="0"/>
            </a:endParaRPr>
          </a:p>
          <a:p>
            <a:pPr algn="ctr">
              <a:lnSpc>
                <a:spcPct val="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3200" dirty="0" smtClean="0">
                <a:latin typeface="+mn-lt"/>
                <a:ea typeface="DejaVu Sans Condensed" pitchFamily="34" charset="0"/>
                <a:cs typeface="DejaVu Sans Condensed" pitchFamily="34" charset="0"/>
              </a:rPr>
              <a:t>...</a:t>
            </a:r>
            <a:endParaRPr lang="en-GB" sz="3200" dirty="0">
              <a:latin typeface="+mn-lt"/>
              <a:ea typeface="DejaVu Sans Condensed" pitchFamily="34" charset="0"/>
              <a:cs typeface="DejaVu Sans Condense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87829"/>
            <a:ext cx="91440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/>
              <a:t>Common RDM activities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5616" y="20608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5445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sz="2400" dirty="0" smtClean="0"/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Establishing steering groups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Making the case for RDM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Assessing needs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Developing policy and strategy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Piloting tools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Allocating higher quantities of research data storage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Data repositories 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Catalogues / registers of data holdings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Delivering training &amp; setting up guidance websites</a:t>
            </a:r>
          </a:p>
          <a:p>
            <a:pPr>
              <a:spcAft>
                <a:spcPts val="1200"/>
              </a:spcAft>
              <a:buFont typeface="Calibri" pitchFamily="34" charset="0"/>
              <a:buChar char="•"/>
            </a:pPr>
            <a:r>
              <a:rPr lang="en-GB" sz="2800" dirty="0" smtClean="0"/>
              <a:t>...</a:t>
            </a:r>
          </a:p>
          <a:p>
            <a:pPr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517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1001</Words>
  <Application>Microsoft Office PowerPoint</Application>
  <PresentationFormat>On-screen Show (4:3)</PresentationFormat>
  <Paragraphs>223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What are other universities doing to support RDM?</vt:lpstr>
      <vt:lpstr>Outline</vt:lpstr>
      <vt:lpstr>Expectations of public access</vt:lpstr>
      <vt:lpstr>PowerPoint Presentation</vt:lpstr>
      <vt:lpstr>Returns for institutions</vt:lpstr>
      <vt:lpstr>Jisc MRD programmes</vt:lpstr>
      <vt:lpstr>DCC Institutional Engagements</vt:lpstr>
      <vt:lpstr>Who should be involved?</vt:lpstr>
      <vt:lpstr>Common RDM activities</vt:lpstr>
      <vt:lpstr>How to develop RDM services</vt:lpstr>
      <vt:lpstr>Components of RDM services</vt:lpstr>
      <vt:lpstr>Institutional RDM policies</vt:lpstr>
      <vt:lpstr>Early research data policies</vt:lpstr>
      <vt:lpstr>RDM strategies and roadmaps</vt:lpstr>
      <vt:lpstr>Oxford Brookes roadmap</vt:lpstr>
      <vt:lpstr>Guidance webpages</vt:lpstr>
      <vt:lpstr>Online training in RDM</vt:lpstr>
      <vt:lpstr>Training for support staff</vt:lpstr>
      <vt:lpstr>Data Management Planning support </vt:lpstr>
      <vt:lpstr>Hertfordshire DMP template</vt:lpstr>
      <vt:lpstr>Tools – an ‘academic dropbox’</vt:lpstr>
      <vt:lpstr>Research data storage at Herts</vt:lpstr>
      <vt:lpstr>Data repository examples</vt:lpstr>
      <vt:lpstr>Data catalogues</vt:lpstr>
      <vt:lpstr>Outsourcing: Loughborough</vt:lpstr>
      <vt:lpstr>Bringing it all together into a service</vt:lpstr>
      <vt:lpstr>Thanks – any questions?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sarahjones</dc:creator>
  <cp:lastModifiedBy>Sarah Jones</cp:lastModifiedBy>
  <cp:revision>88</cp:revision>
  <dcterms:created xsi:type="dcterms:W3CDTF">2013-04-15T13:36:18Z</dcterms:created>
  <dcterms:modified xsi:type="dcterms:W3CDTF">2014-11-18T17:04:37Z</dcterms:modified>
</cp:coreProperties>
</file>