
<file path=[Content_Types].xml><?xml version="1.0" encoding="utf-8"?>
<Types xmlns="http://schemas.openxmlformats.org/package/2006/content-types">
  <Override PartName="/ppt/charts/chart1.xml" ContentType="application/vnd.openxmlformats-officedocument.drawingml.char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charts/chart8.xml" ContentType="application/vnd.openxmlformats-officedocument.drawingml.chart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charts/chart6.xml" ContentType="application/vnd.openxmlformats-officedocument.drawingml.char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hart2.xml" ContentType="application/vnd.openxmlformats-officedocument.drawingml.char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diagrams/quickStyle1.xml" ContentType="application/vnd.openxmlformats-officedocument.drawingml.diagramStyl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diagrams/colors1.xml" ContentType="application/vnd.openxmlformats-officedocument.drawingml.diagramColors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charts/chart9.xml" ContentType="application/vnd.openxmlformats-officedocument.drawingml.chart+xml"/>
  <Override PartName="/ppt/charts/chart7.xml" ContentType="application/vnd.openxmlformats-officedocument.drawingml.char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charts/chart5.xml" ContentType="application/vnd.openxmlformats-officedocument.drawingml.char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charts/chart3.xml" ContentType="application/vnd.openxmlformats-officedocument.drawingml.chart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7" r:id="rId11"/>
    <p:sldId id="266" r:id="rId12"/>
    <p:sldId id="268" r:id="rId13"/>
    <p:sldId id="25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3361" autoAdjust="0"/>
    <p:restoredTop sz="94660"/>
  </p:normalViewPr>
  <p:slideViewPr>
    <p:cSldViewPr snapToGrid="0" snapToObjects="1">
      <p:cViewPr>
        <p:scale>
          <a:sx n="75" d="100"/>
          <a:sy n="75" d="100"/>
        </p:scale>
        <p:origin x="-2232" y="-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gus:Documents:DCC:Institutional%20Engagement:InstitutionalSurvey_2014:RDM2014_Responses_ResIncomeSorted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gus:Documents:DCC:Institutional%20Engagement:InstitutionalSurvey_2014:RDM2014_Responses_ResIncomeSorted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gus:Documents:DCC:Institutional%20Engagement:InstitutionalSurvey_2014:RDM2014_Responses_ResIncomeSorted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gus:Documents:DCC:Institutional%20Engagement:InstitutionalSurvey_2014:RDM2014_Responses_ResIncomeSorted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gus:Documents:DCC:Institutional%20Engagement:InstitutionalSurvey_2014:RDM2014_Responses_ResIncomeSorted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gus:Documents:DCC:Institutional%20Engagement:InstitutionalSurvey_2014:RDM2014_Responses_ResIncomeSorted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gus:Documents:DCC:Institutional%20Engagement:InstitutionalSurvey_2014:RDM2014_Responses_ResIncomeSorted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gus:Documents:DCC:Institutional%20Engagement:InstitutionalSurvey_2014:RDM2014_Responses_ResIncomeSorted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gus:Documents:DCC:Institutional%20Engagement:InstitutionalSurvey_2014:RDM2014_Responses_ResIncomeSorte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layout>
        <c:manualLayout>
          <c:xMode val="edge"/>
          <c:yMode val="edge"/>
          <c:x val="0.0456323160334885"/>
          <c:y val="0.0359712230215827"/>
        </c:manualLayout>
      </c:layout>
      <c:txPr>
        <a:bodyPr/>
        <a:lstStyle/>
        <a:p>
          <a:pPr>
            <a:defRPr sz="2000"/>
          </a:pPr>
          <a:endParaRPr lang="en-US"/>
        </a:p>
      </c:txPr>
    </c:title>
    <c:plotArea>
      <c:layout/>
      <c:doughnutChart>
        <c:varyColors val="1"/>
        <c:ser>
          <c:idx val="0"/>
          <c:order val="0"/>
          <c:tx>
            <c:strRef>
              <c:f>'Analysis Respondents'!$M$5</c:f>
              <c:strCache>
                <c:ptCount val="1"/>
                <c:pt idx="0">
                  <c:v>Respondents </c:v>
                </c:pt>
              </c:strCache>
            </c:strRef>
          </c:tx>
          <c:cat>
            <c:strRef>
              <c:f>'Analysis Respondents'!$L$6:$L$8</c:f>
              <c:strCache>
                <c:ptCount val="3"/>
                <c:pt idx="0">
                  <c:v>Russell Group (39)</c:v>
                </c:pt>
                <c:pt idx="1">
                  <c:v>Others 10%+ (35)</c:v>
                </c:pt>
                <c:pt idx="2">
                  <c:v>Others (13)</c:v>
                </c:pt>
              </c:strCache>
            </c:strRef>
          </c:cat>
          <c:val>
            <c:numRef>
              <c:f>'Analysis Respondents'!$M$6:$M$8</c:f>
              <c:numCache>
                <c:formatCode>General</c:formatCode>
                <c:ptCount val="3"/>
                <c:pt idx="0">
                  <c:v>39.0</c:v>
                </c:pt>
                <c:pt idx="1">
                  <c:v>35.0</c:v>
                </c:pt>
                <c:pt idx="2">
                  <c:v>13.0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581695805846106"/>
          <c:y val="0.193558342293389"/>
          <c:w val="0.41725788618178"/>
          <c:h val="0.542166562621982"/>
        </c:manualLayout>
      </c:layout>
      <c:txPr>
        <a:bodyPr/>
        <a:lstStyle/>
        <a:p>
          <a:pPr>
            <a:defRPr sz="2000" b="1" i="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tx>
        <c:rich>
          <a:bodyPr/>
          <a:lstStyle/>
          <a:p>
            <a:pPr>
              <a:defRPr sz="2000"/>
            </a:pPr>
            <a:r>
              <a:rPr lang="en-US" sz="2000"/>
              <a:t>From</a:t>
            </a:r>
            <a:r>
              <a:rPr lang="en-US" sz="2000" baseline="0"/>
              <a:t> 61</a:t>
            </a:r>
            <a:r>
              <a:rPr lang="en-US" sz="2000"/>
              <a:t> institutions</a:t>
            </a:r>
          </a:p>
        </c:rich>
      </c:tx>
      <c:layout>
        <c:manualLayout>
          <c:xMode val="edge"/>
          <c:yMode val="edge"/>
          <c:x val="0.000313515856389508"/>
          <c:y val="0.876013851370769"/>
        </c:manualLayout>
      </c:layout>
    </c:title>
    <c:plotArea>
      <c:layout/>
      <c:doughnutChart>
        <c:varyColors val="1"/>
        <c:ser>
          <c:idx val="0"/>
          <c:order val="0"/>
          <c:tx>
            <c:strRef>
              <c:f>'Analysis Respondents'!$M$9</c:f>
              <c:strCache>
                <c:ptCount val="1"/>
                <c:pt idx="0">
                  <c:v>Institutions</c:v>
                </c:pt>
              </c:strCache>
            </c:strRef>
          </c:tx>
          <c:cat>
            <c:strRef>
              <c:f>'Analysis Respondents'!$L$10:$L$12</c:f>
              <c:strCache>
                <c:ptCount val="3"/>
                <c:pt idx="0">
                  <c:v>Russell Group</c:v>
                </c:pt>
                <c:pt idx="1">
                  <c:v>Others 10%+</c:v>
                </c:pt>
                <c:pt idx="2">
                  <c:v>Others</c:v>
                </c:pt>
              </c:strCache>
            </c:strRef>
          </c:cat>
          <c:val>
            <c:numRef>
              <c:f>'Analysis Respondents'!$M$10:$M$12</c:f>
              <c:numCache>
                <c:formatCode>General</c:formatCode>
                <c:ptCount val="3"/>
                <c:pt idx="0">
                  <c:v>24.0</c:v>
                </c:pt>
                <c:pt idx="1">
                  <c:v>24.0</c:v>
                </c:pt>
                <c:pt idx="2">
                  <c:v>13.0</c:v>
                </c:pt>
              </c:numCache>
            </c:numRef>
          </c:val>
        </c:ser>
        <c:firstSliceAng val="0"/>
        <c:holeSize val="50"/>
      </c:doughnutChart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doughnutChart>
        <c:varyColors val="1"/>
        <c:ser>
          <c:idx val="0"/>
          <c:order val="0"/>
          <c:dLbls>
            <c:dLbl>
              <c:idx val="0"/>
              <c:layout/>
              <c:showPercent val="1"/>
            </c:dLbl>
            <c:dLbl>
              <c:idx val="1"/>
              <c:layout/>
              <c:showPercent val="1"/>
            </c:dLbl>
            <c:dLbl>
              <c:idx val="2"/>
              <c:layout/>
              <c:showPercent val="1"/>
            </c:dLbl>
            <c:dLbl>
              <c:idx val="3"/>
              <c:layout/>
              <c:showPercent val="1"/>
            </c:dLbl>
            <c:delete val="1"/>
          </c:dLbls>
          <c:cat>
            <c:strRef>
              <c:f>'Analysis Respondents'!$L$14:$L$17</c:f>
              <c:strCache>
                <c:ptCount val="4"/>
                <c:pt idx="0">
                  <c:v>Research Support &amp; Commercialisation</c:v>
                </c:pt>
                <c:pt idx="1">
                  <c:v>Library or Information Service</c:v>
                </c:pt>
                <c:pt idx="2">
                  <c:v>IT/ Research computing</c:v>
                </c:pt>
                <c:pt idx="3">
                  <c:v>Others </c:v>
                </c:pt>
              </c:strCache>
            </c:strRef>
          </c:cat>
          <c:val>
            <c:numRef>
              <c:f>'Analysis Respondents'!$M$14:$M$17</c:f>
              <c:numCache>
                <c:formatCode>General</c:formatCode>
                <c:ptCount val="4"/>
                <c:pt idx="0">
                  <c:v>27.0</c:v>
                </c:pt>
                <c:pt idx="1">
                  <c:v>33.0</c:v>
                </c:pt>
                <c:pt idx="2">
                  <c:v>12.0</c:v>
                </c:pt>
                <c:pt idx="3">
                  <c:v>15.0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625561043667912"/>
          <c:y val="0.0472284131856399"/>
          <c:w val="0.362218997065285"/>
          <c:h val="0.90554317362872"/>
        </c:manualLayout>
      </c:layout>
      <c:txPr>
        <a:bodyPr/>
        <a:lstStyle/>
        <a:p>
          <a:pPr>
            <a:defRPr sz="2000" b="1" i="0"/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'Analysis Respondents'!$M$53</c:f>
              <c:strCache>
                <c:ptCount val="1"/>
                <c:pt idx="0">
                  <c:v>% Agreeing</c:v>
                </c:pt>
              </c:strCache>
            </c:strRef>
          </c:tx>
          <c:dLbls>
            <c:txPr>
              <a:bodyPr/>
              <a:lstStyle/>
              <a:p>
                <a:pPr>
                  <a:defRPr sz="2000" b="1" i="0"/>
                </a:pPr>
                <a:endParaRPr lang="en-US"/>
              </a:p>
            </c:txPr>
            <c:showVal val="1"/>
          </c:dLbls>
          <c:cat>
            <c:strRef>
              <c:f>'Analysis Respondents'!$L$54:$L$58</c:f>
              <c:strCache>
                <c:ptCount val="5"/>
                <c:pt idx="0">
                  <c:v>UK Research Council data policies    </c:v>
                </c:pt>
                <c:pt idx="1">
                  <c:v>Government policy on open data    </c:v>
                </c:pt>
                <c:pt idx="2">
                  <c:v>Governance of research integrity / academic conduct    </c:v>
                </c:pt>
                <c:pt idx="3">
                  <c:v>Strategy to expand support for research    </c:v>
                </c:pt>
                <c:pt idx="4">
                  <c:v>EU Horizon2020 policy on data management    </c:v>
                </c:pt>
              </c:strCache>
            </c:strRef>
          </c:cat>
          <c:val>
            <c:numRef>
              <c:f>'Analysis Respondents'!$M$54:$M$58</c:f>
              <c:numCache>
                <c:formatCode>General</c:formatCode>
                <c:ptCount val="5"/>
                <c:pt idx="0">
                  <c:v>92.0</c:v>
                </c:pt>
                <c:pt idx="1">
                  <c:v>57.0</c:v>
                </c:pt>
                <c:pt idx="2">
                  <c:v>54.0</c:v>
                </c:pt>
                <c:pt idx="3">
                  <c:v>54.0</c:v>
                </c:pt>
                <c:pt idx="4">
                  <c:v>53.0</c:v>
                </c:pt>
              </c:numCache>
            </c:numRef>
          </c:val>
        </c:ser>
        <c:shape val="cylinder"/>
        <c:axId val="364482584"/>
        <c:axId val="364312920"/>
        <c:axId val="0"/>
      </c:bar3DChart>
      <c:catAx>
        <c:axId val="364482584"/>
        <c:scaling>
          <c:orientation val="minMax"/>
        </c:scaling>
        <c:axPos val="l"/>
        <c:tickLblPos val="nextTo"/>
        <c:txPr>
          <a:bodyPr/>
          <a:lstStyle/>
          <a:p>
            <a:pPr>
              <a:defRPr sz="2000" b="1" i="0"/>
            </a:pPr>
            <a:endParaRPr lang="en-US"/>
          </a:p>
        </c:txPr>
        <c:crossAx val="364312920"/>
        <c:crosses val="autoZero"/>
        <c:auto val="1"/>
        <c:lblAlgn val="ctr"/>
        <c:lblOffset val="100"/>
      </c:catAx>
      <c:valAx>
        <c:axId val="364312920"/>
        <c:scaling>
          <c:orientation val="minMax"/>
        </c:scaling>
        <c:axPos val="b"/>
        <c:majorGridlines/>
        <c:numFmt formatCode="General" sourceLinked="1"/>
        <c:tickLblPos val="nextTo"/>
        <c:crossAx val="364482584"/>
        <c:crosses val="autoZero"/>
        <c:crossBetween val="between"/>
      </c:valAx>
    </c:plotArea>
    <c:plotVisOnly val="1"/>
  </c:chart>
  <c:spPr>
    <a:solidFill>
      <a:schemeClr val="bg1">
        <a:alpha val="55000"/>
      </a:schemeClr>
    </a:solidFill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'Analysis Respondents'!$M$80</c:f>
              <c:strCache>
                <c:ptCount val="1"/>
                <c:pt idx="0">
                  <c:v>% indicating piloting or live</c:v>
                </c:pt>
              </c:strCache>
            </c:strRef>
          </c:tx>
          <c:cat>
            <c:strRef>
              <c:f>'Analysis Respondents'!$L$81:$L$83</c:f>
              <c:strCache>
                <c:ptCount val="3"/>
                <c:pt idx="0">
                  <c:v>Policy development</c:v>
                </c:pt>
                <c:pt idx="1">
                  <c:v>Data Management &amp; Sharing Plans</c:v>
                </c:pt>
                <c:pt idx="2">
                  <c:v>RDM skills training &amp; consultancy</c:v>
                </c:pt>
              </c:strCache>
            </c:strRef>
          </c:cat>
          <c:val>
            <c:numRef>
              <c:f>'Analysis Respondents'!$M$81:$M$83</c:f>
              <c:numCache>
                <c:formatCode>General</c:formatCode>
                <c:ptCount val="3"/>
                <c:pt idx="0">
                  <c:v>67.0</c:v>
                </c:pt>
                <c:pt idx="1">
                  <c:v>46.0</c:v>
                </c:pt>
                <c:pt idx="2">
                  <c:v>42.0</c:v>
                </c:pt>
              </c:numCache>
            </c:numRef>
          </c:val>
        </c:ser>
        <c:shape val="cylinder"/>
        <c:axId val="402126136"/>
        <c:axId val="402346616"/>
        <c:axId val="0"/>
      </c:bar3DChart>
      <c:catAx>
        <c:axId val="402126136"/>
        <c:scaling>
          <c:orientation val="minMax"/>
        </c:scaling>
        <c:axPos val="l"/>
        <c:tickLblPos val="nextTo"/>
        <c:txPr>
          <a:bodyPr/>
          <a:lstStyle/>
          <a:p>
            <a:pPr>
              <a:defRPr sz="2000" b="1" i="0"/>
            </a:pPr>
            <a:endParaRPr lang="en-US"/>
          </a:p>
        </c:txPr>
        <c:crossAx val="402346616"/>
        <c:crosses val="autoZero"/>
        <c:auto val="1"/>
        <c:lblAlgn val="ctr"/>
        <c:lblOffset val="100"/>
      </c:catAx>
      <c:valAx>
        <c:axId val="402346616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2000" b="1" i="0">
                <a:solidFill>
                  <a:srgbClr val="FF0000"/>
                </a:solidFill>
              </a:defRPr>
            </a:pPr>
            <a:endParaRPr lang="en-US"/>
          </a:p>
        </c:txPr>
        <c:crossAx val="402126136"/>
        <c:crosses val="autoZero"/>
        <c:crossBetween val="between"/>
      </c:valAx>
    </c:plotArea>
    <c:plotVisOnly val="1"/>
  </c:chart>
  <c:spPr>
    <a:solidFill>
      <a:schemeClr val="bg1">
        <a:alpha val="80000"/>
      </a:schemeClr>
    </a:solidFill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'Analysis Respondents'!$M$84</c:f>
              <c:strCache>
                <c:ptCount val="1"/>
                <c:pt idx="0">
                  <c:v>% indicating piloting or live</c:v>
                </c:pt>
              </c:strCache>
            </c:strRef>
          </c:tx>
          <c:cat>
            <c:strRef>
              <c:f>'Analysis Respondents'!$L$85:$L$87</c:f>
              <c:strCache>
                <c:ptCount val="3"/>
                <c:pt idx="0">
                  <c:v>Access &amp; storage systems</c:v>
                </c:pt>
                <c:pt idx="1">
                  <c:v>Data cataloguing &amp; publishing</c:v>
                </c:pt>
                <c:pt idx="2">
                  <c:v>Managing implementation as a whole</c:v>
                </c:pt>
              </c:strCache>
            </c:strRef>
          </c:cat>
          <c:val>
            <c:numRef>
              <c:f>'Analysis Respondents'!$M$85:$M$87</c:f>
              <c:numCache>
                <c:formatCode>General</c:formatCode>
                <c:ptCount val="3"/>
                <c:pt idx="0">
                  <c:v>39.0</c:v>
                </c:pt>
                <c:pt idx="1">
                  <c:v>36.0</c:v>
                </c:pt>
                <c:pt idx="2">
                  <c:v>42.0</c:v>
                </c:pt>
              </c:numCache>
            </c:numRef>
          </c:val>
        </c:ser>
        <c:shape val="cylinder"/>
        <c:axId val="364316536"/>
        <c:axId val="438308648"/>
        <c:axId val="0"/>
      </c:bar3DChart>
      <c:catAx>
        <c:axId val="364316536"/>
        <c:scaling>
          <c:orientation val="minMax"/>
        </c:scaling>
        <c:axPos val="l"/>
        <c:tickLblPos val="nextTo"/>
        <c:txPr>
          <a:bodyPr/>
          <a:lstStyle/>
          <a:p>
            <a:pPr>
              <a:defRPr sz="2400" b="1" i="0"/>
            </a:pPr>
            <a:endParaRPr lang="en-US"/>
          </a:p>
        </c:txPr>
        <c:crossAx val="438308648"/>
        <c:crosses val="autoZero"/>
        <c:auto val="1"/>
        <c:lblAlgn val="ctr"/>
        <c:lblOffset val="100"/>
      </c:catAx>
      <c:valAx>
        <c:axId val="438308648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2000" b="1" i="0">
                <a:solidFill>
                  <a:srgbClr val="FF0000"/>
                </a:solidFill>
              </a:defRPr>
            </a:pPr>
            <a:endParaRPr lang="en-US"/>
          </a:p>
        </c:txPr>
        <c:crossAx val="364316536"/>
        <c:crosses val="autoZero"/>
        <c:crossBetween val="between"/>
      </c:valAx>
    </c:plotArea>
    <c:plotVisOnly val="1"/>
  </c:chart>
  <c:spPr>
    <a:solidFill>
      <a:schemeClr val="bg1">
        <a:alpha val="80000"/>
      </a:schemeClr>
    </a:solidFill>
  </c:sp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layout/>
    </c:title>
    <c:view3D>
      <c:rAngAx val="1"/>
    </c:view3D>
    <c:plotArea>
      <c:layout/>
      <c:bar3DChart>
        <c:barDir val="bar"/>
        <c:grouping val="stacked"/>
        <c:ser>
          <c:idx val="0"/>
          <c:order val="0"/>
          <c:tx>
            <c:strRef>
              <c:f>'Analysis Respondents'!$M$88</c:f>
              <c:strCache>
                <c:ptCount val="1"/>
                <c:pt idx="0">
                  <c:v>% indicating piloting or live</c:v>
                </c:pt>
              </c:strCache>
            </c:strRef>
          </c:tx>
          <c:cat>
            <c:strRef>
              <c:f>'Analysis Respondents'!$L$89:$L$91</c:f>
              <c:strCache>
                <c:ptCount val="3"/>
                <c:pt idx="0">
                  <c:v>Business planning &amp; sustainability</c:v>
                </c:pt>
                <c:pt idx="1">
                  <c:v>Digital preservation &amp; continuity planning</c:v>
                </c:pt>
                <c:pt idx="2">
                  <c:v>Governance of data access &amp; reuse</c:v>
                </c:pt>
              </c:strCache>
            </c:strRef>
          </c:cat>
          <c:val>
            <c:numRef>
              <c:f>'Analysis Respondents'!$M$89:$M$91</c:f>
              <c:numCache>
                <c:formatCode>General</c:formatCode>
                <c:ptCount val="3"/>
                <c:pt idx="0">
                  <c:v>21.0</c:v>
                </c:pt>
                <c:pt idx="1">
                  <c:v>23.0</c:v>
                </c:pt>
                <c:pt idx="2">
                  <c:v>25.0</c:v>
                </c:pt>
              </c:numCache>
            </c:numRef>
          </c:val>
        </c:ser>
        <c:shape val="cylinder"/>
        <c:axId val="364370504"/>
        <c:axId val="364605272"/>
        <c:axId val="0"/>
      </c:bar3DChart>
      <c:catAx>
        <c:axId val="364370504"/>
        <c:scaling>
          <c:orientation val="minMax"/>
        </c:scaling>
        <c:axPos val="l"/>
        <c:tickLblPos val="nextTo"/>
        <c:txPr>
          <a:bodyPr/>
          <a:lstStyle/>
          <a:p>
            <a:pPr>
              <a:defRPr sz="2400" b="1" i="0"/>
            </a:pPr>
            <a:endParaRPr lang="en-US"/>
          </a:p>
        </c:txPr>
        <c:crossAx val="364605272"/>
        <c:crosses val="autoZero"/>
        <c:auto val="1"/>
        <c:lblAlgn val="ctr"/>
        <c:lblOffset val="100"/>
      </c:catAx>
      <c:valAx>
        <c:axId val="364605272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2000" b="1" i="0">
                <a:solidFill>
                  <a:srgbClr val="FF0000"/>
                </a:solidFill>
              </a:defRPr>
            </a:pPr>
            <a:endParaRPr lang="en-US"/>
          </a:p>
        </c:txPr>
        <c:crossAx val="364370504"/>
        <c:crosses val="autoZero"/>
        <c:crossBetween val="between"/>
      </c:valAx>
    </c:plotArea>
    <c:plotVisOnly val="1"/>
  </c:chart>
  <c:spPr>
    <a:solidFill>
      <a:schemeClr val="bg1">
        <a:alpha val="80000"/>
      </a:schemeClr>
    </a:solidFill>
  </c:sp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layout/>
    </c:title>
    <c:view3D>
      <c:rAngAx val="1"/>
    </c:view3D>
    <c:plotArea>
      <c:layout/>
      <c:bar3DChart>
        <c:barDir val="bar"/>
        <c:grouping val="stacked"/>
        <c:ser>
          <c:idx val="0"/>
          <c:order val="0"/>
          <c:tx>
            <c:strRef>
              <c:f>'Analysis Respondents'!$M$72</c:f>
              <c:strCache>
                <c:ptCount val="1"/>
                <c:pt idx="0">
                  <c:v>% citing</c:v>
                </c:pt>
              </c:strCache>
            </c:strRef>
          </c:tx>
          <c:dLbls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</c:dLbls>
          <c:cat>
            <c:strRef>
              <c:f>'Analysis Respondents'!$L$73:$L$75</c:f>
              <c:strCache>
                <c:ptCount val="3"/>
                <c:pt idx="0">
                  <c:v>Lack of appropriate staff resources and infrastructure    </c:v>
                </c:pt>
                <c:pt idx="1">
                  <c:v>Availability of funding    </c:v>
                </c:pt>
                <c:pt idx="2">
                  <c:v>Low priority for researchers</c:v>
                </c:pt>
              </c:strCache>
            </c:strRef>
          </c:cat>
          <c:val>
            <c:numRef>
              <c:f>'Analysis Respondents'!$M$73:$M$75</c:f>
              <c:numCache>
                <c:formatCode>General</c:formatCode>
                <c:ptCount val="3"/>
                <c:pt idx="0">
                  <c:v>71.0</c:v>
                </c:pt>
                <c:pt idx="1">
                  <c:v>64.0</c:v>
                </c:pt>
                <c:pt idx="2">
                  <c:v>59.0</c:v>
                </c:pt>
              </c:numCache>
            </c:numRef>
          </c:val>
        </c:ser>
        <c:shape val="box"/>
        <c:axId val="364696456"/>
        <c:axId val="364487640"/>
        <c:axId val="0"/>
      </c:bar3DChart>
      <c:catAx>
        <c:axId val="364696456"/>
        <c:scaling>
          <c:orientation val="minMax"/>
        </c:scaling>
        <c:axPos val="l"/>
        <c:tickLblPos val="nextTo"/>
        <c:txPr>
          <a:bodyPr/>
          <a:lstStyle/>
          <a:p>
            <a:pPr>
              <a:defRPr sz="2200" b="1" i="0"/>
            </a:pPr>
            <a:endParaRPr lang="en-US"/>
          </a:p>
        </c:txPr>
        <c:crossAx val="364487640"/>
        <c:crosses val="autoZero"/>
        <c:auto val="1"/>
        <c:lblAlgn val="ctr"/>
        <c:lblOffset val="100"/>
      </c:catAx>
      <c:valAx>
        <c:axId val="364487640"/>
        <c:scaling>
          <c:orientation val="minMax"/>
        </c:scaling>
        <c:delete val="1"/>
        <c:axPos val="b"/>
        <c:majorGridlines/>
        <c:numFmt formatCode="General" sourceLinked="1"/>
        <c:tickLblPos val="nextTo"/>
        <c:crossAx val="364696456"/>
        <c:crosses val="autoZero"/>
        <c:crossBetween val="between"/>
      </c:valAx>
    </c:plotArea>
    <c:plotVisOnly val="1"/>
  </c:chart>
  <c:spPr>
    <a:solidFill>
      <a:schemeClr val="bg1">
        <a:alpha val="88000"/>
      </a:schemeClr>
    </a:solidFill>
  </c:sp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bar"/>
        <c:grouping val="percentStacked"/>
        <c:ser>
          <c:idx val="0"/>
          <c:order val="0"/>
          <c:tx>
            <c:strRef>
              <c:f>'Analysis Respondents'!$L$178</c:f>
              <c:strCache>
                <c:ptCount val="1"/>
                <c:pt idx="0">
                  <c:v>Currently provide</c:v>
                </c:pt>
              </c:strCache>
            </c:strRef>
          </c:tx>
          <c:dLbls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</c:dLbls>
          <c:cat>
            <c:strRef>
              <c:f>'Analysis Respondents'!$M$177:$O$177</c:f>
              <c:strCache>
                <c:ptCount val="3"/>
                <c:pt idx="0">
                  <c:v>Russell Group</c:v>
                </c:pt>
                <c:pt idx="1">
                  <c:v>Others 10%+</c:v>
                </c:pt>
                <c:pt idx="2">
                  <c:v>Others</c:v>
                </c:pt>
              </c:strCache>
            </c:strRef>
          </c:cat>
          <c:val>
            <c:numRef>
              <c:f>'Analysis Respondents'!$M$178:$O$178</c:f>
              <c:numCache>
                <c:formatCode>General</c:formatCode>
                <c:ptCount val="3"/>
                <c:pt idx="0">
                  <c:v>18.0</c:v>
                </c:pt>
                <c:pt idx="1">
                  <c:v>3.0</c:v>
                </c:pt>
                <c:pt idx="2">
                  <c:v>9.0</c:v>
                </c:pt>
              </c:numCache>
            </c:numRef>
          </c:val>
        </c:ser>
        <c:ser>
          <c:idx val="1"/>
          <c:order val="1"/>
          <c:tx>
            <c:strRef>
              <c:f>'Analysis Respondents'!$L$179</c:f>
              <c:strCache>
                <c:ptCount val="1"/>
                <c:pt idx="0">
                  <c:v>Within the next 12 months</c:v>
                </c:pt>
              </c:strCache>
            </c:strRef>
          </c:tx>
          <c:dLbls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</c:dLbls>
          <c:cat>
            <c:strRef>
              <c:f>'Analysis Respondents'!$M$177:$O$177</c:f>
              <c:strCache>
                <c:ptCount val="3"/>
                <c:pt idx="0">
                  <c:v>Russell Group</c:v>
                </c:pt>
                <c:pt idx="1">
                  <c:v>Others 10%+</c:v>
                </c:pt>
                <c:pt idx="2">
                  <c:v>Others</c:v>
                </c:pt>
              </c:strCache>
            </c:strRef>
          </c:cat>
          <c:val>
            <c:numRef>
              <c:f>'Analysis Respondents'!$M$179:$O$179</c:f>
              <c:numCache>
                <c:formatCode>General</c:formatCode>
                <c:ptCount val="3"/>
                <c:pt idx="0">
                  <c:v>44.0</c:v>
                </c:pt>
                <c:pt idx="1">
                  <c:v>40.0</c:v>
                </c:pt>
                <c:pt idx="2">
                  <c:v>38.0</c:v>
                </c:pt>
              </c:numCache>
            </c:numRef>
          </c:val>
        </c:ser>
        <c:ser>
          <c:idx val="2"/>
          <c:order val="2"/>
          <c:tx>
            <c:strRef>
              <c:f>'Analysis Respondents'!$L$180</c:f>
              <c:strCache>
                <c:ptCount val="1"/>
                <c:pt idx="0">
                  <c:v>After 12 months</c:v>
                </c:pt>
              </c:strCache>
            </c:strRef>
          </c:tx>
          <c:dLbls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</c:dLbls>
          <c:cat>
            <c:strRef>
              <c:f>'Analysis Respondents'!$M$177:$O$177</c:f>
              <c:strCache>
                <c:ptCount val="3"/>
                <c:pt idx="0">
                  <c:v>Russell Group</c:v>
                </c:pt>
                <c:pt idx="1">
                  <c:v>Others 10%+</c:v>
                </c:pt>
                <c:pt idx="2">
                  <c:v>Others</c:v>
                </c:pt>
              </c:strCache>
            </c:strRef>
          </c:cat>
          <c:val>
            <c:numRef>
              <c:f>'Analysis Respondents'!$M$180:$O$180</c:f>
              <c:numCache>
                <c:formatCode>General</c:formatCode>
                <c:ptCount val="3"/>
                <c:pt idx="0">
                  <c:v>31.0</c:v>
                </c:pt>
                <c:pt idx="1">
                  <c:v>43.0</c:v>
                </c:pt>
                <c:pt idx="2">
                  <c:v>38.0</c:v>
                </c:pt>
              </c:numCache>
            </c:numRef>
          </c:val>
        </c:ser>
        <c:ser>
          <c:idx val="3"/>
          <c:order val="3"/>
          <c:tx>
            <c:strRef>
              <c:f>'Analysis Respondents'!$L$181</c:f>
              <c:strCache>
                <c:ptCount val="1"/>
                <c:pt idx="0">
                  <c:v>Don't know</c:v>
                </c:pt>
              </c:strCache>
            </c:strRef>
          </c:tx>
          <c:dLbls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</c:dLbls>
          <c:cat>
            <c:strRef>
              <c:f>'Analysis Respondents'!$M$177:$O$177</c:f>
              <c:strCache>
                <c:ptCount val="3"/>
                <c:pt idx="0">
                  <c:v>Russell Group</c:v>
                </c:pt>
                <c:pt idx="1">
                  <c:v>Others 10%+</c:v>
                </c:pt>
                <c:pt idx="2">
                  <c:v>Others</c:v>
                </c:pt>
              </c:strCache>
            </c:strRef>
          </c:cat>
          <c:val>
            <c:numRef>
              <c:f>'Analysis Respondents'!$M$181:$O$181</c:f>
              <c:numCache>
                <c:formatCode>General</c:formatCode>
                <c:ptCount val="3"/>
                <c:pt idx="0">
                  <c:v>8.0</c:v>
                </c:pt>
                <c:pt idx="1">
                  <c:v>14.0</c:v>
                </c:pt>
                <c:pt idx="2">
                  <c:v>14.0</c:v>
                </c:pt>
              </c:numCache>
            </c:numRef>
          </c:val>
        </c:ser>
        <c:overlap val="100"/>
        <c:axId val="402519160"/>
        <c:axId val="402522616"/>
      </c:barChart>
      <c:catAx>
        <c:axId val="402519160"/>
        <c:scaling>
          <c:orientation val="minMax"/>
        </c:scaling>
        <c:axPos val="l"/>
        <c:tickLblPos val="nextTo"/>
        <c:txPr>
          <a:bodyPr/>
          <a:lstStyle/>
          <a:p>
            <a:pPr>
              <a:defRPr sz="2400" b="1" i="0"/>
            </a:pPr>
            <a:endParaRPr lang="en-US"/>
          </a:p>
        </c:txPr>
        <c:crossAx val="402522616"/>
        <c:crosses val="autoZero"/>
        <c:auto val="1"/>
        <c:lblAlgn val="ctr"/>
        <c:lblOffset val="100"/>
      </c:catAx>
      <c:valAx>
        <c:axId val="402522616"/>
        <c:scaling>
          <c:orientation val="minMax"/>
        </c:scaling>
        <c:delete val="1"/>
        <c:axPos val="b"/>
        <c:majorGridlines/>
        <c:numFmt formatCode="0%" sourceLinked="1"/>
        <c:tickLblPos val="nextTo"/>
        <c:crossAx val="4025191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306434328845"/>
          <c:y val="0.323636920384952"/>
          <c:w val="0.336935676736683"/>
          <c:h val="0.474948381452318"/>
        </c:manualLayout>
      </c:layout>
      <c:txPr>
        <a:bodyPr/>
        <a:lstStyle/>
        <a:p>
          <a:pPr>
            <a:defRPr sz="1800" b="1" i="0"/>
          </a:pPr>
          <a:endParaRPr lang="en-US"/>
        </a:p>
      </c:txPr>
    </c:legend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6E0E41-B1F1-D74E-ACC1-EE02B346675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8E52D6-9ED2-8B4E-9F0F-F669AE8D04F0}">
      <dgm:prSet custT="1"/>
      <dgm:spPr/>
      <dgm:t>
        <a:bodyPr/>
        <a:lstStyle/>
        <a:p>
          <a:pPr rtl="0"/>
          <a:r>
            <a:rPr lang="en-US" sz="2400" b="1" i="0" u="none"/>
            <a:t>Defining what to retain and for how long</a:t>
          </a:r>
          <a:endParaRPr lang="en-US" sz="2400" b="1"/>
        </a:p>
      </dgm:t>
    </dgm:pt>
    <dgm:pt modelId="{CD63F673-6628-7F4A-A604-F58C096B9924}" type="parTrans" cxnId="{F21F1BFE-9C21-C54C-8FC7-64A96C4EDD4D}">
      <dgm:prSet/>
      <dgm:spPr/>
      <dgm:t>
        <a:bodyPr/>
        <a:lstStyle/>
        <a:p>
          <a:endParaRPr lang="en-US" sz="2200"/>
        </a:p>
      </dgm:t>
    </dgm:pt>
    <dgm:pt modelId="{E8205E05-60FE-264D-998C-936046B25FDD}" type="sibTrans" cxnId="{F21F1BFE-9C21-C54C-8FC7-64A96C4EDD4D}">
      <dgm:prSet/>
      <dgm:spPr/>
      <dgm:t>
        <a:bodyPr/>
        <a:lstStyle/>
        <a:p>
          <a:endParaRPr lang="en-US" sz="2200"/>
        </a:p>
      </dgm:t>
    </dgm:pt>
    <dgm:pt modelId="{51FD85FB-80B6-1B4B-901C-0383C4FEA3D2}">
      <dgm:prSet custT="1"/>
      <dgm:spPr/>
      <dgm:t>
        <a:bodyPr/>
        <a:lstStyle/>
        <a:p>
          <a:r>
            <a:rPr lang="en-US" sz="2400" b="1" i="0" u="none"/>
            <a:t>Specifying tools/ infrastructure</a:t>
          </a:r>
          <a:endParaRPr lang="en-US" sz="2400" b="1"/>
        </a:p>
      </dgm:t>
    </dgm:pt>
    <dgm:pt modelId="{EAD9624D-E4FF-D742-9F56-7C60B5531A73}" type="parTrans" cxnId="{C74FDE82-8B96-8C44-8722-F0DAACAB6137}">
      <dgm:prSet/>
      <dgm:spPr/>
      <dgm:t>
        <a:bodyPr/>
        <a:lstStyle/>
        <a:p>
          <a:endParaRPr lang="en-US" sz="2200"/>
        </a:p>
      </dgm:t>
    </dgm:pt>
    <dgm:pt modelId="{0EEBB01D-281B-E144-BF01-5BE392C4B148}" type="sibTrans" cxnId="{C74FDE82-8B96-8C44-8722-F0DAACAB6137}">
      <dgm:prSet/>
      <dgm:spPr/>
      <dgm:t>
        <a:bodyPr/>
        <a:lstStyle/>
        <a:p>
          <a:endParaRPr lang="en-US" sz="2200"/>
        </a:p>
      </dgm:t>
    </dgm:pt>
    <dgm:pt modelId="{587FBD53-778D-F64E-A529-4E5C35620848}">
      <dgm:prSet custT="1"/>
      <dgm:spPr/>
      <dgm:t>
        <a:bodyPr/>
        <a:lstStyle/>
        <a:p>
          <a:r>
            <a:rPr lang="en-US" sz="2400" b="1" i="0" u="none"/>
            <a:t>Supporting metadata creation for research data discovery</a:t>
          </a:r>
          <a:endParaRPr lang="en-US" sz="2400" b="1"/>
        </a:p>
      </dgm:t>
    </dgm:pt>
    <dgm:pt modelId="{EE0BF4DA-9D93-FB4B-8C4B-C739AA304EB5}" type="parTrans" cxnId="{81E321B0-F74C-B547-82FB-8938D48AD150}">
      <dgm:prSet/>
      <dgm:spPr/>
      <dgm:t>
        <a:bodyPr/>
        <a:lstStyle/>
        <a:p>
          <a:endParaRPr lang="en-US" sz="2200"/>
        </a:p>
      </dgm:t>
    </dgm:pt>
    <dgm:pt modelId="{5E2DB37B-A45F-F04A-B396-B3A364632CF8}" type="sibTrans" cxnId="{81E321B0-F74C-B547-82FB-8938D48AD150}">
      <dgm:prSet/>
      <dgm:spPr/>
      <dgm:t>
        <a:bodyPr/>
        <a:lstStyle/>
        <a:p>
          <a:endParaRPr lang="en-US" sz="2200"/>
        </a:p>
      </dgm:t>
    </dgm:pt>
    <dgm:pt modelId="{9893E8E4-29D7-0446-A68B-0CAA63BA3D68}">
      <dgm:prSet custT="1"/>
      <dgm:spPr/>
      <dgm:t>
        <a:bodyPr/>
        <a:lstStyle/>
        <a:p>
          <a:r>
            <a:rPr lang="en-US" sz="2400" b="1" i="0" u="none"/>
            <a:t>Identifying which costs may be recovered from grants</a:t>
          </a:r>
          <a:endParaRPr lang="en-US" sz="2400" b="1"/>
        </a:p>
      </dgm:t>
    </dgm:pt>
    <dgm:pt modelId="{76BF294A-44BB-7346-B648-BB726F61C308}" type="parTrans" cxnId="{CEA0FC51-217F-FD4C-B800-BB74793A7F95}">
      <dgm:prSet/>
      <dgm:spPr/>
      <dgm:t>
        <a:bodyPr/>
        <a:lstStyle/>
        <a:p>
          <a:endParaRPr lang="en-US" sz="2200"/>
        </a:p>
      </dgm:t>
    </dgm:pt>
    <dgm:pt modelId="{40E8EB96-22DD-214D-A701-8F083EDC87D3}" type="sibTrans" cxnId="{CEA0FC51-217F-FD4C-B800-BB74793A7F95}">
      <dgm:prSet/>
      <dgm:spPr/>
      <dgm:t>
        <a:bodyPr/>
        <a:lstStyle/>
        <a:p>
          <a:endParaRPr lang="en-US" sz="2200"/>
        </a:p>
      </dgm:t>
    </dgm:pt>
    <dgm:pt modelId="{D2A78EF8-EA8E-DB4A-895E-73B94970C3C8}">
      <dgm:prSet custT="1"/>
      <dgm:spPr/>
      <dgm:t>
        <a:bodyPr/>
        <a:lstStyle/>
        <a:p>
          <a:r>
            <a:rPr lang="en-US" sz="2400" b="1" i="0" u="none"/>
            <a:t>Advocacy to senior management</a:t>
          </a:r>
          <a:endParaRPr lang="en-US" sz="2400" b="1"/>
        </a:p>
      </dgm:t>
    </dgm:pt>
    <dgm:pt modelId="{A0DAB449-BFE0-C549-887D-3F09DC1171E3}" type="parTrans" cxnId="{DE9B4BB0-556C-2B42-B0A5-B7A1AE37B101}">
      <dgm:prSet/>
      <dgm:spPr/>
      <dgm:t>
        <a:bodyPr/>
        <a:lstStyle/>
        <a:p>
          <a:endParaRPr lang="en-US" sz="2200"/>
        </a:p>
      </dgm:t>
    </dgm:pt>
    <dgm:pt modelId="{391F428D-C493-4545-8F88-9CAF66E2ACC1}" type="sibTrans" cxnId="{DE9B4BB0-556C-2B42-B0A5-B7A1AE37B101}">
      <dgm:prSet/>
      <dgm:spPr/>
      <dgm:t>
        <a:bodyPr/>
        <a:lstStyle/>
        <a:p>
          <a:endParaRPr lang="en-US" sz="2200"/>
        </a:p>
      </dgm:t>
    </dgm:pt>
    <dgm:pt modelId="{99F48C93-065E-5644-BFEC-F443AF74400F}">
      <dgm:prSet custT="1"/>
      <dgm:spPr/>
      <dgm:t>
        <a:bodyPr/>
        <a:lstStyle/>
        <a:p>
          <a:r>
            <a:rPr lang="en-US" sz="2400" b="1" i="0" u="none"/>
            <a:t>Developing data catalogues and registers</a:t>
          </a:r>
          <a:endParaRPr lang="en-US" sz="2400" b="1"/>
        </a:p>
      </dgm:t>
    </dgm:pt>
    <dgm:pt modelId="{1C9166B2-21F1-3348-8A1D-D2D1D04B0C47}" type="parTrans" cxnId="{A0E5833F-5FC4-4041-B4AB-DEC74F9AC15A}">
      <dgm:prSet/>
      <dgm:spPr/>
      <dgm:t>
        <a:bodyPr/>
        <a:lstStyle/>
        <a:p>
          <a:endParaRPr lang="en-US" sz="2200"/>
        </a:p>
      </dgm:t>
    </dgm:pt>
    <dgm:pt modelId="{00EED747-B2A0-B149-8465-6D81E043C36B}" type="sibTrans" cxnId="{A0E5833F-5FC4-4041-B4AB-DEC74F9AC15A}">
      <dgm:prSet/>
      <dgm:spPr/>
      <dgm:t>
        <a:bodyPr/>
        <a:lstStyle/>
        <a:p>
          <a:endParaRPr lang="en-US" sz="2200"/>
        </a:p>
      </dgm:t>
    </dgm:pt>
    <dgm:pt modelId="{D85C4120-3B76-374A-BD83-B25C58C3111E}" type="pres">
      <dgm:prSet presAssocID="{256E0E41-B1F1-D74E-ACC1-EE02B346675A}" presName="linear" presStyleCnt="0">
        <dgm:presLayoutVars>
          <dgm:animLvl val="lvl"/>
          <dgm:resizeHandles val="exact"/>
        </dgm:presLayoutVars>
      </dgm:prSet>
      <dgm:spPr/>
    </dgm:pt>
    <dgm:pt modelId="{A481D22A-EEDF-9845-B640-72918382DE4E}" type="pres">
      <dgm:prSet presAssocID="{968E52D6-9ED2-8B4E-9F0F-F669AE8D04F0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9D780BDE-BA02-7740-8FFA-C2637E6B62B0}" type="pres">
      <dgm:prSet presAssocID="{E8205E05-60FE-264D-998C-936046B25FDD}" presName="spacer" presStyleCnt="0"/>
      <dgm:spPr/>
    </dgm:pt>
    <dgm:pt modelId="{755D9079-F60F-DA42-8C33-7626089EA17D}" type="pres">
      <dgm:prSet presAssocID="{51FD85FB-80B6-1B4B-901C-0383C4FEA3D2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AAE4A03-5078-FE40-BBC7-7FF93C04628F}" type="pres">
      <dgm:prSet presAssocID="{0EEBB01D-281B-E144-BF01-5BE392C4B148}" presName="spacer" presStyleCnt="0"/>
      <dgm:spPr/>
    </dgm:pt>
    <dgm:pt modelId="{05BAC68C-4FCB-1845-A849-44162836E27A}" type="pres">
      <dgm:prSet presAssocID="{587FBD53-778D-F64E-A529-4E5C35620848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9D9CF077-6AB6-6642-B7EE-1066CD96AFA8}" type="pres">
      <dgm:prSet presAssocID="{5E2DB37B-A45F-F04A-B396-B3A364632CF8}" presName="spacer" presStyleCnt="0"/>
      <dgm:spPr/>
    </dgm:pt>
    <dgm:pt modelId="{9A5238C4-87B1-3B4D-BAAC-78FEEF3B166E}" type="pres">
      <dgm:prSet presAssocID="{9893E8E4-29D7-0446-A68B-0CAA63BA3D68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FA8D5015-E831-D340-B49F-DE14797B8E98}" type="pres">
      <dgm:prSet presAssocID="{40E8EB96-22DD-214D-A701-8F083EDC87D3}" presName="spacer" presStyleCnt="0"/>
      <dgm:spPr/>
    </dgm:pt>
    <dgm:pt modelId="{44DC4F1D-B36D-DC45-B41D-54519464F050}" type="pres">
      <dgm:prSet presAssocID="{D2A78EF8-EA8E-DB4A-895E-73B94970C3C8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F5073FFE-9C1E-404B-AAD4-C4DDA513A658}" type="pres">
      <dgm:prSet presAssocID="{391F428D-C493-4545-8F88-9CAF66E2ACC1}" presName="spacer" presStyleCnt="0"/>
      <dgm:spPr/>
    </dgm:pt>
    <dgm:pt modelId="{EF490C66-7634-4B48-8094-8AC3D2F979F7}" type="pres">
      <dgm:prSet presAssocID="{99F48C93-065E-5644-BFEC-F443AF74400F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A0E5833F-5FC4-4041-B4AB-DEC74F9AC15A}" srcId="{256E0E41-B1F1-D74E-ACC1-EE02B346675A}" destId="{99F48C93-065E-5644-BFEC-F443AF74400F}" srcOrd="5" destOrd="0" parTransId="{1C9166B2-21F1-3348-8A1D-D2D1D04B0C47}" sibTransId="{00EED747-B2A0-B149-8465-6D81E043C36B}"/>
    <dgm:cxn modelId="{E823CB0C-78D6-9041-BE04-54D8804D5AA8}" type="presOf" srcId="{99F48C93-065E-5644-BFEC-F443AF74400F}" destId="{EF490C66-7634-4B48-8094-8AC3D2F979F7}" srcOrd="0" destOrd="0" presId="urn:microsoft.com/office/officeart/2005/8/layout/vList2"/>
    <dgm:cxn modelId="{81E321B0-F74C-B547-82FB-8938D48AD150}" srcId="{256E0E41-B1F1-D74E-ACC1-EE02B346675A}" destId="{587FBD53-778D-F64E-A529-4E5C35620848}" srcOrd="2" destOrd="0" parTransId="{EE0BF4DA-9D93-FB4B-8C4B-C739AA304EB5}" sibTransId="{5E2DB37B-A45F-F04A-B396-B3A364632CF8}"/>
    <dgm:cxn modelId="{8BCDD1B1-2D5B-F24C-A3D2-01C615D82E8C}" type="presOf" srcId="{51FD85FB-80B6-1B4B-901C-0383C4FEA3D2}" destId="{755D9079-F60F-DA42-8C33-7626089EA17D}" srcOrd="0" destOrd="0" presId="urn:microsoft.com/office/officeart/2005/8/layout/vList2"/>
    <dgm:cxn modelId="{CEA0FC51-217F-FD4C-B800-BB74793A7F95}" srcId="{256E0E41-B1F1-D74E-ACC1-EE02B346675A}" destId="{9893E8E4-29D7-0446-A68B-0CAA63BA3D68}" srcOrd="3" destOrd="0" parTransId="{76BF294A-44BB-7346-B648-BB726F61C308}" sibTransId="{40E8EB96-22DD-214D-A701-8F083EDC87D3}"/>
    <dgm:cxn modelId="{DE9B4BB0-556C-2B42-B0A5-B7A1AE37B101}" srcId="{256E0E41-B1F1-D74E-ACC1-EE02B346675A}" destId="{D2A78EF8-EA8E-DB4A-895E-73B94970C3C8}" srcOrd="4" destOrd="0" parTransId="{A0DAB449-BFE0-C549-887D-3F09DC1171E3}" sibTransId="{391F428D-C493-4545-8F88-9CAF66E2ACC1}"/>
    <dgm:cxn modelId="{D3D63007-2019-D24A-9004-46A37F8FEC21}" type="presOf" srcId="{D2A78EF8-EA8E-DB4A-895E-73B94970C3C8}" destId="{44DC4F1D-B36D-DC45-B41D-54519464F050}" srcOrd="0" destOrd="0" presId="urn:microsoft.com/office/officeart/2005/8/layout/vList2"/>
    <dgm:cxn modelId="{0F646499-8DC6-4D4B-90D4-E2C3EFAEED3E}" type="presOf" srcId="{9893E8E4-29D7-0446-A68B-0CAA63BA3D68}" destId="{9A5238C4-87B1-3B4D-BAAC-78FEEF3B166E}" srcOrd="0" destOrd="0" presId="urn:microsoft.com/office/officeart/2005/8/layout/vList2"/>
    <dgm:cxn modelId="{C74FDE82-8B96-8C44-8722-F0DAACAB6137}" srcId="{256E0E41-B1F1-D74E-ACC1-EE02B346675A}" destId="{51FD85FB-80B6-1B4B-901C-0383C4FEA3D2}" srcOrd="1" destOrd="0" parTransId="{EAD9624D-E4FF-D742-9F56-7C60B5531A73}" sibTransId="{0EEBB01D-281B-E144-BF01-5BE392C4B148}"/>
    <dgm:cxn modelId="{948B364E-9ED4-7147-8A29-BD76D077208F}" type="presOf" srcId="{587FBD53-778D-F64E-A529-4E5C35620848}" destId="{05BAC68C-4FCB-1845-A849-44162836E27A}" srcOrd="0" destOrd="0" presId="urn:microsoft.com/office/officeart/2005/8/layout/vList2"/>
    <dgm:cxn modelId="{F21F1BFE-9C21-C54C-8FC7-64A96C4EDD4D}" srcId="{256E0E41-B1F1-D74E-ACC1-EE02B346675A}" destId="{968E52D6-9ED2-8B4E-9F0F-F669AE8D04F0}" srcOrd="0" destOrd="0" parTransId="{CD63F673-6628-7F4A-A604-F58C096B9924}" sibTransId="{E8205E05-60FE-264D-998C-936046B25FDD}"/>
    <dgm:cxn modelId="{69B62B5E-F987-DF46-856A-8A3662D2EEF6}" type="presOf" srcId="{256E0E41-B1F1-D74E-ACC1-EE02B346675A}" destId="{D85C4120-3B76-374A-BD83-B25C58C3111E}" srcOrd="0" destOrd="0" presId="urn:microsoft.com/office/officeart/2005/8/layout/vList2"/>
    <dgm:cxn modelId="{D916783A-BE41-B042-8FAD-AD3631561059}" type="presOf" srcId="{968E52D6-9ED2-8B4E-9F0F-F669AE8D04F0}" destId="{A481D22A-EEDF-9845-B640-72918382DE4E}" srcOrd="0" destOrd="0" presId="urn:microsoft.com/office/officeart/2005/8/layout/vList2"/>
    <dgm:cxn modelId="{FDC80B24-7142-CC4C-A43D-DA5AA8B6FA41}" type="presParOf" srcId="{D85C4120-3B76-374A-BD83-B25C58C3111E}" destId="{A481D22A-EEDF-9845-B640-72918382DE4E}" srcOrd="0" destOrd="0" presId="urn:microsoft.com/office/officeart/2005/8/layout/vList2"/>
    <dgm:cxn modelId="{3F158F01-98BF-4F4D-8A6B-C46A85B041EA}" type="presParOf" srcId="{D85C4120-3B76-374A-BD83-B25C58C3111E}" destId="{9D780BDE-BA02-7740-8FFA-C2637E6B62B0}" srcOrd="1" destOrd="0" presId="urn:microsoft.com/office/officeart/2005/8/layout/vList2"/>
    <dgm:cxn modelId="{048D1AB5-3C4A-2B44-84E9-46977B0CE0FE}" type="presParOf" srcId="{D85C4120-3B76-374A-BD83-B25C58C3111E}" destId="{755D9079-F60F-DA42-8C33-7626089EA17D}" srcOrd="2" destOrd="0" presId="urn:microsoft.com/office/officeart/2005/8/layout/vList2"/>
    <dgm:cxn modelId="{0D1A1361-B499-F243-923D-66FF7C84D6EF}" type="presParOf" srcId="{D85C4120-3B76-374A-BD83-B25C58C3111E}" destId="{AAAE4A03-5078-FE40-BBC7-7FF93C04628F}" srcOrd="3" destOrd="0" presId="urn:microsoft.com/office/officeart/2005/8/layout/vList2"/>
    <dgm:cxn modelId="{E0B688BD-54CA-534C-AE96-17099F137873}" type="presParOf" srcId="{D85C4120-3B76-374A-BD83-B25C58C3111E}" destId="{05BAC68C-4FCB-1845-A849-44162836E27A}" srcOrd="4" destOrd="0" presId="urn:microsoft.com/office/officeart/2005/8/layout/vList2"/>
    <dgm:cxn modelId="{95A13D80-71C7-174F-84D5-A26F7E10D611}" type="presParOf" srcId="{D85C4120-3B76-374A-BD83-B25C58C3111E}" destId="{9D9CF077-6AB6-6642-B7EE-1066CD96AFA8}" srcOrd="5" destOrd="0" presId="urn:microsoft.com/office/officeart/2005/8/layout/vList2"/>
    <dgm:cxn modelId="{44BA38D5-7A52-FF43-8BF9-2979B8D766A4}" type="presParOf" srcId="{D85C4120-3B76-374A-BD83-B25C58C3111E}" destId="{9A5238C4-87B1-3B4D-BAAC-78FEEF3B166E}" srcOrd="6" destOrd="0" presId="urn:microsoft.com/office/officeart/2005/8/layout/vList2"/>
    <dgm:cxn modelId="{9882CA50-37C3-FB4E-BAAD-AA829143A840}" type="presParOf" srcId="{D85C4120-3B76-374A-BD83-B25C58C3111E}" destId="{FA8D5015-E831-D340-B49F-DE14797B8E98}" srcOrd="7" destOrd="0" presId="urn:microsoft.com/office/officeart/2005/8/layout/vList2"/>
    <dgm:cxn modelId="{8C164774-A32B-3644-887D-FF61AFD4843C}" type="presParOf" srcId="{D85C4120-3B76-374A-BD83-B25C58C3111E}" destId="{44DC4F1D-B36D-DC45-B41D-54519464F050}" srcOrd="8" destOrd="0" presId="urn:microsoft.com/office/officeart/2005/8/layout/vList2"/>
    <dgm:cxn modelId="{04F1293F-9CC4-104F-8538-23FA2C979C25}" type="presParOf" srcId="{D85C4120-3B76-374A-BD83-B25C58C3111E}" destId="{F5073FFE-9C1E-404B-AAD4-C4DDA513A658}" srcOrd="9" destOrd="0" presId="urn:microsoft.com/office/officeart/2005/8/layout/vList2"/>
    <dgm:cxn modelId="{8C932297-FE7F-9C4A-AE15-24F72FD99720}" type="presParOf" srcId="{D85C4120-3B76-374A-BD83-B25C58C3111E}" destId="{EF490C66-7634-4B48-8094-8AC3D2F979F7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481D22A-EEDF-9845-B640-72918382DE4E}">
      <dsp:nvSpPr>
        <dsp:cNvPr id="0" name=""/>
        <dsp:cNvSpPr/>
      </dsp:nvSpPr>
      <dsp:spPr>
        <a:xfrm>
          <a:off x="0" y="59060"/>
          <a:ext cx="8229600" cy="786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u="none" kern="1200"/>
            <a:t>Defining what to retain and for how long</a:t>
          </a:r>
          <a:endParaRPr lang="en-US" sz="2400" b="1" kern="1200"/>
        </a:p>
      </dsp:txBody>
      <dsp:txXfrm>
        <a:off x="0" y="59060"/>
        <a:ext cx="8229600" cy="786240"/>
      </dsp:txXfrm>
    </dsp:sp>
    <dsp:sp modelId="{755D9079-F60F-DA42-8C33-7626089EA17D}">
      <dsp:nvSpPr>
        <dsp:cNvPr id="0" name=""/>
        <dsp:cNvSpPr/>
      </dsp:nvSpPr>
      <dsp:spPr>
        <a:xfrm>
          <a:off x="0" y="966260"/>
          <a:ext cx="8229600" cy="786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u="none" kern="1200"/>
            <a:t>Specifying tools/ infrastructure</a:t>
          </a:r>
          <a:endParaRPr lang="en-US" sz="2400" b="1" kern="1200"/>
        </a:p>
      </dsp:txBody>
      <dsp:txXfrm>
        <a:off x="0" y="966260"/>
        <a:ext cx="8229600" cy="786240"/>
      </dsp:txXfrm>
    </dsp:sp>
    <dsp:sp modelId="{05BAC68C-4FCB-1845-A849-44162836E27A}">
      <dsp:nvSpPr>
        <dsp:cNvPr id="0" name=""/>
        <dsp:cNvSpPr/>
      </dsp:nvSpPr>
      <dsp:spPr>
        <a:xfrm>
          <a:off x="0" y="1873460"/>
          <a:ext cx="8229600" cy="786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u="none" kern="1200"/>
            <a:t>Supporting metadata creation for research data discovery</a:t>
          </a:r>
          <a:endParaRPr lang="en-US" sz="2400" b="1" kern="1200"/>
        </a:p>
      </dsp:txBody>
      <dsp:txXfrm>
        <a:off x="0" y="1873460"/>
        <a:ext cx="8229600" cy="786240"/>
      </dsp:txXfrm>
    </dsp:sp>
    <dsp:sp modelId="{9A5238C4-87B1-3B4D-BAAC-78FEEF3B166E}">
      <dsp:nvSpPr>
        <dsp:cNvPr id="0" name=""/>
        <dsp:cNvSpPr/>
      </dsp:nvSpPr>
      <dsp:spPr>
        <a:xfrm>
          <a:off x="0" y="2780660"/>
          <a:ext cx="8229600" cy="786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u="none" kern="1200"/>
            <a:t>Identifying which costs may be recovered from grants</a:t>
          </a:r>
          <a:endParaRPr lang="en-US" sz="2400" b="1" kern="1200"/>
        </a:p>
      </dsp:txBody>
      <dsp:txXfrm>
        <a:off x="0" y="2780660"/>
        <a:ext cx="8229600" cy="786240"/>
      </dsp:txXfrm>
    </dsp:sp>
    <dsp:sp modelId="{44DC4F1D-B36D-DC45-B41D-54519464F050}">
      <dsp:nvSpPr>
        <dsp:cNvPr id="0" name=""/>
        <dsp:cNvSpPr/>
      </dsp:nvSpPr>
      <dsp:spPr>
        <a:xfrm>
          <a:off x="0" y="3687860"/>
          <a:ext cx="8229600" cy="786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u="none" kern="1200"/>
            <a:t>Advocacy to senior management</a:t>
          </a:r>
          <a:endParaRPr lang="en-US" sz="2400" b="1" kern="1200"/>
        </a:p>
      </dsp:txBody>
      <dsp:txXfrm>
        <a:off x="0" y="3687860"/>
        <a:ext cx="8229600" cy="786240"/>
      </dsp:txXfrm>
    </dsp:sp>
    <dsp:sp modelId="{EF490C66-7634-4B48-8094-8AC3D2F979F7}">
      <dsp:nvSpPr>
        <dsp:cNvPr id="0" name=""/>
        <dsp:cNvSpPr/>
      </dsp:nvSpPr>
      <dsp:spPr>
        <a:xfrm>
          <a:off x="0" y="4595060"/>
          <a:ext cx="8229600" cy="786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u="none" kern="1200"/>
            <a:t>Developing data catalogues and registers</a:t>
          </a:r>
          <a:endParaRPr lang="en-US" sz="2400" b="1" kern="1200"/>
        </a:p>
      </dsp:txBody>
      <dsp:txXfrm>
        <a:off x="0" y="4595060"/>
        <a:ext cx="8229600" cy="786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4BA8B-83F0-7841-AAF7-51FEAF5976CE}" type="datetimeFigureOut">
              <a:t>5/3/14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786A-42F3-7644-9C1C-FAB76356CAF1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4BA8B-83F0-7841-AAF7-51FEAF5976CE}" type="datetimeFigureOut">
              <a:t>5/4/14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786A-42F3-7644-9C1C-FAB76356CAF1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4BA8B-83F0-7841-AAF7-51FEAF5976CE}" type="datetimeFigureOut">
              <a:t>5/4/14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786A-42F3-7644-9C1C-FAB76356CAF1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4BA8B-83F0-7841-AAF7-51FEAF5976CE}" type="datetimeFigureOut">
              <a:t>5/4/14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786A-42F3-7644-9C1C-FAB76356CAF1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4BA8B-83F0-7841-AAF7-51FEAF5976CE}" type="datetimeFigureOut">
              <a:t>5/4/14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786A-42F3-7644-9C1C-FAB76356CAF1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4BA8B-83F0-7841-AAF7-51FEAF5976CE}" type="datetimeFigureOut">
              <a:t>5/4/14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786A-42F3-7644-9C1C-FAB76356CAF1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4BA8B-83F0-7841-AAF7-51FEAF5976CE}" type="datetimeFigureOut">
              <a:t>5/4/14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786A-42F3-7644-9C1C-FAB76356CAF1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4BA8B-83F0-7841-AAF7-51FEAF5976CE}" type="datetimeFigureOut">
              <a:t>5/4/14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786A-42F3-7644-9C1C-FAB76356CAF1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4BA8B-83F0-7841-AAF7-51FEAF5976CE}" type="datetimeFigureOut">
              <a:t>5/4/14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786A-42F3-7644-9C1C-FAB76356CAF1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4BA8B-83F0-7841-AAF7-51FEAF5976CE}" type="datetimeFigureOut">
              <a:t>5/4/14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786A-42F3-7644-9C1C-FAB76356CAF1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4BA8B-83F0-7841-AAF7-51FEAF5976CE}" type="datetimeFigureOut">
              <a:t>5/4/14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786A-42F3-7644-9C1C-FAB76356CAF1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4BA8B-83F0-7841-AAF7-51FEAF5976CE}" type="datetimeFigureOut">
              <a:t>5/3/14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D786A-42F3-7644-9C1C-FAB76356CAF1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flic.kr/p/98gN7" TargetMode="External"/><Relationship Id="rId4" Type="http://schemas.openxmlformats.org/officeDocument/2006/relationships/hyperlink" Target="https://flic.kr/p/8XTp8v" TargetMode="External"/><Relationship Id="rId5" Type="http://schemas.openxmlformats.org/officeDocument/2006/relationships/hyperlink" Target="https://flic.kr/p/gmH3L" TargetMode="External"/><Relationship Id="rId6" Type="http://schemas.openxmlformats.org/officeDocument/2006/relationships/hyperlink" Target="https://flic.kr/p/bExfoR" TargetMode="External"/><Relationship Id="rId7" Type="http://schemas.openxmlformats.org/officeDocument/2006/relationships/hyperlink" Target="https://flic.kr/p/6BjnWy" TargetMode="External"/><Relationship Id="rId8" Type="http://schemas.openxmlformats.org/officeDocument/2006/relationships/hyperlink" Target="https://flic.kr/p/6S7fwu" TargetMode="External"/><Relationship Id="rId9" Type="http://schemas.openxmlformats.org/officeDocument/2006/relationships/hyperlink" Target="https://flic.kr/p/2igqj" TargetMode="External"/><Relationship Id="rId10" Type="http://schemas.openxmlformats.org/officeDocument/2006/relationships/hyperlink" Target="https://flic.kr/p/7xzxG5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flic.kr/p/8WQVRb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3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3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3681447024_908af59968_z.jpg"/>
          <p:cNvPicPr>
            <a:picLocks noChangeAspect="1"/>
          </p:cNvPicPr>
          <p:nvPr/>
        </p:nvPicPr>
        <p:blipFill>
          <a:blip r:embed="rId2">
            <a:lum bright="35000" contrast="-30000"/>
          </a:blip>
          <a:stretch>
            <a:fillRect/>
          </a:stretch>
        </p:blipFill>
        <p:spPr>
          <a:xfrm>
            <a:off x="-491067" y="-1"/>
            <a:ext cx="993986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15734" y="643467"/>
            <a:ext cx="6028266" cy="1470025"/>
          </a:xfrm>
          <a:solidFill>
            <a:schemeClr val="bg1">
              <a:alpha val="79000"/>
            </a:schemeClr>
          </a:solidFill>
        </p:spPr>
        <p:txBody>
          <a:bodyPr/>
          <a:lstStyle/>
          <a:p>
            <a:r>
              <a:rPr lang="en-US">
                <a:solidFill>
                  <a:schemeClr val="accent6">
                    <a:lumMod val="50000"/>
                  </a:schemeClr>
                </a:solidFill>
              </a:rPr>
              <a:t>RDM From Strategy to Action?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15734" y="2489200"/>
            <a:ext cx="6028266" cy="2980267"/>
          </a:xfrm>
          <a:solidFill>
            <a:schemeClr val="bg1">
              <a:alpha val="80000"/>
            </a:schemeClr>
          </a:solidFill>
        </p:spPr>
        <p:txBody>
          <a:bodyPr>
            <a:noAutofit/>
          </a:bodyPr>
          <a:lstStyle/>
          <a:p>
            <a:endParaRPr lang="en-US" sz="2800">
              <a:solidFill>
                <a:srgbClr val="800000"/>
              </a:solidFill>
            </a:endParaRPr>
          </a:p>
          <a:p>
            <a:r>
              <a:rPr lang="en-US" sz="2800">
                <a:solidFill>
                  <a:srgbClr val="800000"/>
                </a:solidFill>
              </a:rPr>
              <a:t>Results from Digital Curation Centre’s 2014 Survey of UK Higher Education Institutions</a:t>
            </a:r>
          </a:p>
          <a:p>
            <a:endParaRPr lang="en-US" sz="2800">
              <a:solidFill>
                <a:srgbClr val="800000"/>
              </a:solidFill>
            </a:endParaRPr>
          </a:p>
          <a:p>
            <a:r>
              <a:rPr lang="en-US" sz="2800">
                <a:solidFill>
                  <a:schemeClr val="bg2">
                    <a:lumMod val="25000"/>
                  </a:schemeClr>
                </a:solidFill>
              </a:rPr>
              <a:t>Angus Whyte</a:t>
            </a:r>
          </a:p>
          <a:p>
            <a:endParaRPr lang="en-US" sz="280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447679"/>
            <a:ext cx="18192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2013_Jisc_Logo_RGB150(big)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8561" y="6447679"/>
            <a:ext cx="705439" cy="4103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5226933175_339d291724_z.jpg"/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-567485" y="-327146"/>
            <a:ext cx="10278970" cy="71851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alpha val="77000"/>
            </a:schemeClr>
          </a:solidFill>
        </p:spPr>
        <p:txBody>
          <a:bodyPr/>
          <a:lstStyle/>
          <a:p>
            <a:r>
              <a:rPr lang="en-US"/>
              <a:t>External Support?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1" y="1417634"/>
          <a:ext cx="8229600" cy="5440361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evron 4"/>
          <p:cNvSpPr/>
          <p:nvPr/>
        </p:nvSpPr>
        <p:spPr>
          <a:xfrm>
            <a:off x="457200" y="1688572"/>
            <a:ext cx="8686800" cy="4571999"/>
          </a:xfrm>
          <a:prstGeom prst="chevron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Expected timeline for enabling long-term access to research data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279400" y="1688572"/>
          <a:ext cx="8864600" cy="4571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848828176_2f2e0f56c2_z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2863"/>
            <a:ext cx="9144000" cy="694372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>
                <a:solidFill>
                  <a:schemeClr val="bg1"/>
                </a:solidFill>
              </a:rPr>
              <a:t>‘</a:t>
            </a:r>
            <a:r>
              <a:rPr lang="en-GB" sz="3200">
                <a:solidFill>
                  <a:schemeClr val="bg1"/>
                </a:solidFill>
              </a:rPr>
              <a:t>Progress has little to do with speed, but much to do with direction’ (anon.)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5012200"/>
            <a:ext cx="8487503" cy="1661728"/>
          </a:xfrm>
          <a:solidFill>
            <a:schemeClr val="bg1">
              <a:alpha val="78000"/>
            </a:schemeClr>
          </a:solidFill>
        </p:spPr>
        <p:txBody>
          <a:bodyPr>
            <a:normAutofit lnSpcReduction="10000"/>
          </a:bodyPr>
          <a:lstStyle/>
          <a:p>
            <a:r>
              <a:rPr lang="en-GB"/>
              <a:t>What is your bottom line?</a:t>
            </a:r>
          </a:p>
          <a:p>
            <a:r>
              <a:rPr lang="en-GB"/>
              <a:t>70% want to collaborate or already are </a:t>
            </a:r>
          </a:p>
          <a:p>
            <a:r>
              <a:rPr lang="en-GB"/>
              <a:t>Where can funders &amp; DCC help more?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57600"/>
            <a:ext cx="8229600" cy="2468563"/>
          </a:xfrm>
        </p:spPr>
        <p:txBody>
          <a:bodyPr>
            <a:normAutofit/>
          </a:bodyPr>
          <a:lstStyle/>
          <a:p>
            <a:r>
              <a:rPr lang="en-US" sz="1100"/>
              <a:t>Muffinn. 2010. Lanzarote staircase </a:t>
            </a:r>
            <a:r>
              <a:rPr lang="en-US" sz="1100">
                <a:hlinkClick r:id="rId2"/>
              </a:rPr>
              <a:t>https://flic.kr/p/8WQVRb</a:t>
            </a:r>
            <a:r>
              <a:rPr lang="en-US" sz="1100"/>
              <a:t> CC-BY</a:t>
            </a:r>
          </a:p>
          <a:p>
            <a:r>
              <a:rPr lang="en-US" sz="1100"/>
              <a:t>Nightingale, J. 2006. Push for Help </a:t>
            </a:r>
            <a:r>
              <a:rPr lang="en-US" sz="1100">
                <a:hlinkClick r:id="rId3"/>
              </a:rPr>
              <a:t>https://flic.kr/p/98gN7</a:t>
            </a:r>
            <a:r>
              <a:rPr lang="en-US" sz="1100"/>
              <a:t> </a:t>
            </a:r>
            <a:r>
              <a:rPr lang="en-US" sz="1100"/>
              <a:t>CC-BY-SA</a:t>
            </a:r>
            <a:endParaRPr lang="en-US" sz="1100"/>
          </a:p>
          <a:p>
            <a:r>
              <a:rPr lang="en-US" sz="1100"/>
              <a:t>Pei, B.2010  Work in progress </a:t>
            </a:r>
            <a:r>
              <a:rPr lang="en-US" sz="1100">
                <a:hlinkClick r:id="rId4"/>
              </a:rPr>
              <a:t>https://flic.kr/p/8XTp8v</a:t>
            </a:r>
            <a:r>
              <a:rPr lang="en-US" sz="1100"/>
              <a:t> CC-BY-NC-SA</a:t>
            </a:r>
          </a:p>
          <a:p>
            <a:r>
              <a:rPr lang="en-US" sz="1100"/>
              <a:t>Rocha, H. 2002. Inside Zollverein </a:t>
            </a:r>
            <a:r>
              <a:rPr lang="en-US" sz="1100">
                <a:hlinkClick r:id="rId5"/>
              </a:rPr>
              <a:t>https://flic.kr/p/gmH3L</a:t>
            </a:r>
            <a:r>
              <a:rPr lang="en-US" sz="1100"/>
              <a:t> CC-BY-SA</a:t>
            </a:r>
          </a:p>
          <a:p>
            <a:r>
              <a:rPr lang="en-US" sz="1100"/>
              <a:t>US Army. 2012. Overcoming Obstacles  </a:t>
            </a:r>
            <a:r>
              <a:rPr lang="en-US" sz="1100">
                <a:hlinkClick r:id="rId6"/>
              </a:rPr>
              <a:t>https://flic.kr/p/bExfoR</a:t>
            </a:r>
            <a:r>
              <a:rPr lang="en-US" sz="1100"/>
              <a:t> CC-BY</a:t>
            </a:r>
          </a:p>
          <a:p>
            <a:r>
              <a:rPr lang="en-US" sz="1100"/>
              <a:t>See, J.2009. Works in Progress </a:t>
            </a:r>
            <a:r>
              <a:rPr lang="en-US" sz="1100">
                <a:hlinkClick r:id="rId7"/>
              </a:rPr>
              <a:t>https://flic.kr/p/6BjnWy</a:t>
            </a:r>
            <a:r>
              <a:rPr lang="en-US" sz="1100"/>
              <a:t> CC-BY</a:t>
            </a:r>
          </a:p>
          <a:p>
            <a:r>
              <a:rPr lang="en-US" sz="1100"/>
              <a:t>Stowe, R. 2009. Photograph of a Meerkat Family </a:t>
            </a:r>
            <a:r>
              <a:rPr lang="en-US" sz="1100">
                <a:hlinkClick r:id="rId8"/>
              </a:rPr>
              <a:t>https://flic.kr/p/6S7fwu</a:t>
            </a:r>
            <a:r>
              <a:rPr lang="en-US" sz="1100"/>
              <a:t> CC-BY</a:t>
            </a:r>
          </a:p>
          <a:p>
            <a:r>
              <a:rPr lang="en-US" sz="1100"/>
              <a:t>Taylor, T. 2005. Sunset Ripple </a:t>
            </a:r>
            <a:r>
              <a:rPr lang="en-US" sz="1100">
                <a:hlinkClick r:id="rId9"/>
              </a:rPr>
              <a:t>https://flic.kr/p/2igqj</a:t>
            </a:r>
            <a:r>
              <a:rPr lang="en-US" sz="1100"/>
              <a:t> CC-BY</a:t>
            </a:r>
          </a:p>
          <a:p>
            <a:r>
              <a:rPr lang="en-US" sz="1100"/>
              <a:t>Wessex Archeaology. 2005. Survey Equipment </a:t>
            </a:r>
            <a:r>
              <a:rPr lang="en-US" sz="1100">
                <a:hlinkClick r:id="rId10"/>
              </a:rPr>
              <a:t>https://flic.kr/p/7xzxG5</a:t>
            </a:r>
            <a:r>
              <a:rPr lang="en-US" sz="1100"/>
              <a:t> CC-BY-NC-SA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266533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Photo credits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295497288_c786cb080c_z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11635" y="0"/>
            <a:ext cx="10690605" cy="7132638"/>
          </a:xfrm>
          <a:prstGeom prst="rect">
            <a:avLst/>
          </a:prstGeom>
          <a:solidFill>
            <a:schemeClr val="bg1">
              <a:alpha val="65000"/>
            </a:schemeClr>
          </a:soli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alpha val="79000"/>
            </a:schemeClr>
          </a:solidFill>
        </p:spPr>
        <p:txBody>
          <a:bodyPr/>
          <a:lstStyle/>
          <a:p>
            <a:r>
              <a:rPr lang="en-US"/>
              <a:t>What, Why &amp; How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3516"/>
            <a:ext cx="8229600" cy="3290409"/>
          </a:xfrm>
          <a:solidFill>
            <a:schemeClr val="bg1">
              <a:alpha val="80000"/>
            </a:schemeClr>
          </a:solidFill>
        </p:spPr>
        <p:txBody>
          <a:bodyPr>
            <a:normAutofit/>
          </a:bodyPr>
          <a:lstStyle/>
          <a:p>
            <a:r>
              <a:rPr lang="en-US" sz="2800"/>
              <a:t>National picture of institutional progress</a:t>
            </a:r>
          </a:p>
          <a:p>
            <a:r>
              <a:rPr lang="en-US" sz="2800"/>
              <a:t>Understand barriers, gaps in support needs</a:t>
            </a:r>
          </a:p>
          <a:p>
            <a:r>
              <a:rPr lang="en-US" sz="2800"/>
              <a:t>20 questions – online survey link emailed *</a:t>
            </a:r>
          </a:p>
          <a:p>
            <a:r>
              <a:rPr lang="en-US" sz="2800"/>
              <a:t>To Pro-VC’s for Research &amp; Service Heads</a:t>
            </a:r>
          </a:p>
          <a:p>
            <a:r>
              <a:rPr lang="en-US" sz="2800"/>
              <a:t>Library, IT, Research Support &amp; Commercialisation</a:t>
            </a:r>
          </a:p>
          <a:p>
            <a:r>
              <a:rPr lang="en-US" sz="2800"/>
              <a:t>Institutions at least 10% income from research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5977467"/>
            <a:ext cx="8229600" cy="534858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</a:t>
            </a:r>
            <a:r>
              <a:rPr kumimoji="0" lang="en-US" sz="2000" b="0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Thank you to ARMA, UCISA, SCONUL!</a:t>
            </a:r>
            <a:endParaRPr kumimoji="0" lang="en-US" sz="2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4295497288_c786cb080c_z.jpg"/>
          <p:cNvPicPr>
            <a:picLocks noChangeAspect="1"/>
          </p:cNvPicPr>
          <p:nvPr/>
        </p:nvPicPr>
        <p:blipFill>
          <a:blip r:embed="rId2">
            <a:grayscl/>
            <a:lum bright="43000" contrast="-67000"/>
          </a:blip>
          <a:stretch>
            <a:fillRect/>
          </a:stretch>
        </p:blipFill>
        <p:spPr>
          <a:xfrm>
            <a:off x="-411635" y="0"/>
            <a:ext cx="10690605" cy="7132638"/>
          </a:xfrm>
          <a:prstGeom prst="rect">
            <a:avLst/>
          </a:prstGeom>
          <a:solidFill>
            <a:schemeClr val="bg1">
              <a:alpha val="65000"/>
            </a:schemeClr>
          </a:soli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took part?</a:t>
            </a:r>
          </a:p>
        </p:txBody>
      </p:sp>
      <p:graphicFrame>
        <p:nvGraphicFramePr>
          <p:cNvPr id="8" name="Chart 7"/>
          <p:cNvGraphicFramePr/>
          <p:nvPr/>
        </p:nvGraphicFramePr>
        <p:xfrm>
          <a:off x="726552" y="1394753"/>
          <a:ext cx="5794661" cy="3548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3523743" y="3707181"/>
          <a:ext cx="4988100" cy="289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4295497288_c786cb080c_z.jpg"/>
          <p:cNvPicPr>
            <a:picLocks noChangeAspect="1"/>
          </p:cNvPicPr>
          <p:nvPr/>
        </p:nvPicPr>
        <p:blipFill>
          <a:blip r:embed="rId2">
            <a:grayscl/>
            <a:lum bright="43000" contrast="-67000"/>
          </a:blip>
          <a:stretch>
            <a:fillRect/>
          </a:stretch>
        </p:blipFill>
        <p:spPr>
          <a:xfrm>
            <a:off x="-411635" y="0"/>
            <a:ext cx="10690605" cy="7132638"/>
          </a:xfrm>
          <a:prstGeom prst="rect">
            <a:avLst/>
          </a:prstGeom>
          <a:solidFill>
            <a:schemeClr val="bg1">
              <a:alpha val="65000"/>
            </a:schemeClr>
          </a:soli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took part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1189835" y="1647637"/>
          <a:ext cx="6955961" cy="3855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4685270_d1eed2d447_z.jpg"/>
          <p:cNvPicPr>
            <a:picLocks noChangeAspect="1"/>
          </p:cNvPicPr>
          <p:nvPr/>
        </p:nvPicPr>
        <p:blipFill>
          <a:blip r:embed="rId2">
            <a:lum contrast="-30000"/>
          </a:blip>
          <a:stretch>
            <a:fillRect/>
          </a:stretch>
        </p:blipFill>
        <p:spPr>
          <a:xfrm flipV="1"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alpha val="4000"/>
            </a:schemeClr>
          </a:solidFill>
        </p:spPr>
        <p:txBody>
          <a:bodyPr/>
          <a:lstStyle/>
          <a:p>
            <a:r>
              <a:rPr lang="en-US" b="1">
                <a:solidFill>
                  <a:srgbClr val="FFFFFF"/>
                </a:solidFill>
              </a:rPr>
              <a:t>Institutional drivers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533400" y="1417638"/>
          <a:ext cx="8077200" cy="482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5226933175_339d291724_z.jpg"/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-567485" y="-327146"/>
            <a:ext cx="10278970" cy="71851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alpha val="79000"/>
            </a:schemeClr>
          </a:solidFill>
        </p:spPr>
        <p:txBody>
          <a:bodyPr/>
          <a:lstStyle/>
          <a:p>
            <a:r>
              <a:rPr lang="en-US"/>
              <a:t>Where is there </a:t>
            </a:r>
            <a:r>
              <a:rPr lang="en-US" b="1"/>
              <a:t>most</a:t>
            </a:r>
            <a:r>
              <a:rPr lang="en-US"/>
              <a:t> progress?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0" y="1663700"/>
          <a:ext cx="9144000" cy="3908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5226933175_339d291724_z.jpg"/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-567485" y="-327146"/>
            <a:ext cx="10278970" cy="71851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alpha val="79000"/>
            </a:schemeClr>
          </a:solidFill>
        </p:spPr>
        <p:txBody>
          <a:bodyPr/>
          <a:lstStyle/>
          <a:p>
            <a:r>
              <a:rPr lang="en-US"/>
              <a:t>Getting there?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88900" y="1554207"/>
          <a:ext cx="9055100" cy="412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5226933175_339d291724_z.jpg"/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-567485" y="-327146"/>
            <a:ext cx="10278970" cy="71851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alpha val="80000"/>
            </a:schemeClr>
          </a:solidFill>
        </p:spPr>
        <p:txBody>
          <a:bodyPr/>
          <a:lstStyle/>
          <a:p>
            <a:r>
              <a:rPr lang="en-US"/>
              <a:t>Where is there </a:t>
            </a:r>
            <a:r>
              <a:rPr lang="en-US" b="1"/>
              <a:t>least</a:t>
            </a:r>
            <a:r>
              <a:rPr lang="en-US"/>
              <a:t> progress?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139700" y="1647636"/>
          <a:ext cx="9004300" cy="4178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6999691421_0f3bce5134_z.jpg"/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0" y="-90348"/>
            <a:ext cx="10549800" cy="70386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9257667" cy="1143000"/>
          </a:xfrm>
          <a:solidFill>
            <a:schemeClr val="bg1">
              <a:alpha val="80000"/>
            </a:schemeClr>
          </a:solidFill>
        </p:spPr>
        <p:txBody>
          <a:bodyPr/>
          <a:lstStyle/>
          <a:p>
            <a:r>
              <a:rPr lang="en-US" b="1"/>
              <a:t>Obstacles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457201" y="1574799"/>
          <a:ext cx="9257666" cy="4558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7072</TotalTime>
  <Words>425</Words>
  <Application>Microsoft Macintosh PowerPoint</Application>
  <PresentationFormat>On-screen Show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RDM From Strategy to Action?</vt:lpstr>
      <vt:lpstr>What, Why &amp; How </vt:lpstr>
      <vt:lpstr>Who took part?</vt:lpstr>
      <vt:lpstr>Who took part</vt:lpstr>
      <vt:lpstr>Institutional drivers</vt:lpstr>
      <vt:lpstr>Where is there most progress?</vt:lpstr>
      <vt:lpstr>Getting there?</vt:lpstr>
      <vt:lpstr>Where is there least progress?</vt:lpstr>
      <vt:lpstr>Obstacles</vt:lpstr>
      <vt:lpstr>External Support?</vt:lpstr>
      <vt:lpstr>Expected timeline for enabling long-term access to research data</vt:lpstr>
      <vt:lpstr>‘Progress has little to do with speed, but much to do with direction’ (anon.)</vt:lpstr>
      <vt:lpstr>Questions?</vt:lpstr>
    </vt:vector>
  </TitlesOfParts>
  <Company>DCC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Angus Whyte</dc:creator>
  <cp:lastModifiedBy>Angus Whyte</cp:lastModifiedBy>
  <cp:revision>21</cp:revision>
  <dcterms:created xsi:type="dcterms:W3CDTF">2014-05-03T11:21:41Z</dcterms:created>
  <dcterms:modified xsi:type="dcterms:W3CDTF">2014-05-08T09:14:04Z</dcterms:modified>
</cp:coreProperties>
</file>